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72" r:id="rId2"/>
  </p:sldMasterIdLst>
  <p:notesMasterIdLst>
    <p:notesMasterId r:id="rId24"/>
  </p:notesMasterIdLst>
  <p:handoutMasterIdLst>
    <p:handoutMasterId r:id="rId25"/>
  </p:handoutMasterIdLst>
  <p:sldIdLst>
    <p:sldId id="266" r:id="rId3"/>
    <p:sldId id="1148" r:id="rId4"/>
    <p:sldId id="1146" r:id="rId5"/>
    <p:sldId id="302" r:id="rId6"/>
    <p:sldId id="278" r:id="rId7"/>
    <p:sldId id="279" r:id="rId8"/>
    <p:sldId id="303" r:id="rId9"/>
    <p:sldId id="1145" r:id="rId10"/>
    <p:sldId id="280" r:id="rId11"/>
    <p:sldId id="284" r:id="rId12"/>
    <p:sldId id="281" r:id="rId13"/>
    <p:sldId id="282" r:id="rId14"/>
    <p:sldId id="285" r:id="rId15"/>
    <p:sldId id="1150" r:id="rId16"/>
    <p:sldId id="287" r:id="rId17"/>
    <p:sldId id="288" r:id="rId18"/>
    <p:sldId id="289" r:id="rId19"/>
    <p:sldId id="290" r:id="rId20"/>
    <p:sldId id="291" r:id="rId21"/>
    <p:sldId id="292" r:id="rId22"/>
    <p:sldId id="294"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5092"/>
    <a:srgbClr val="3F76AA"/>
    <a:srgbClr val="13314D"/>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33" autoAdjust="0"/>
    <p:restoredTop sz="94558"/>
  </p:normalViewPr>
  <p:slideViewPr>
    <p:cSldViewPr snapToGrid="0">
      <p:cViewPr varScale="1">
        <p:scale>
          <a:sx n="110" d="100"/>
          <a:sy n="110" d="100"/>
        </p:scale>
        <p:origin x="375"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904E8F1-ABBB-4226-B166-B331FDC44AA8}" type="datetimeFigureOut">
              <a:rPr lang="en-US" smtClean="0"/>
              <a:t>3/23/2023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A7886AB-F50B-4F18-95F0-5CACB036DE16}" type="slidenum">
              <a:rPr lang="en-US" smtClean="0"/>
              <a:t>‹#›</a:t>
            </a:fld>
            <a:endParaRPr lang="en-US"/>
          </a:p>
        </p:txBody>
      </p:sp>
    </p:spTree>
    <p:extLst>
      <p:ext uri="{BB962C8B-B14F-4D97-AF65-F5344CB8AC3E}">
        <p14:creationId xmlns:p14="http://schemas.microsoft.com/office/powerpoint/2010/main" val="25780470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94A704-A82A-4E3E-A70E-DF159DFFFBA7}" type="datetimeFigureOut">
              <a:rPr lang="en-US" smtClean="0"/>
              <a:t>3/23/2023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A561CB-B6DD-476B-A996-FD03C0C32E05}" type="slidenum">
              <a:rPr lang="en-US" smtClean="0"/>
              <a:t>‹#›</a:t>
            </a:fld>
            <a:endParaRPr lang="en-US"/>
          </a:p>
        </p:txBody>
      </p:sp>
    </p:spTree>
    <p:extLst>
      <p:ext uri="{BB962C8B-B14F-4D97-AF65-F5344CB8AC3E}">
        <p14:creationId xmlns:p14="http://schemas.microsoft.com/office/powerpoint/2010/main" val="321893478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A561CB-B6DD-476B-A996-FD03C0C32E05}" type="slidenum">
              <a:rPr lang="en-US" smtClean="0"/>
              <a:t>1</a:t>
            </a:fld>
            <a:endParaRPr lang="en-US"/>
          </a:p>
        </p:txBody>
      </p:sp>
    </p:spTree>
    <p:extLst>
      <p:ext uri="{BB962C8B-B14F-4D97-AF65-F5344CB8AC3E}">
        <p14:creationId xmlns:p14="http://schemas.microsoft.com/office/powerpoint/2010/main" val="218596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8639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1" name="Google Shape;7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5559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0031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1930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70500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602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39975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02074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6197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8858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5793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6356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27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Pinnacles cluster (talk about the detailed configurations) </a:t>
            </a:r>
          </a:p>
          <a:p>
            <a:endParaRPr lang="en-US" dirty="0"/>
          </a:p>
        </p:txBody>
      </p:sp>
      <p:sp>
        <p:nvSpPr>
          <p:cNvPr id="4" name="Slide Number Placeholder 3"/>
          <p:cNvSpPr>
            <a:spLocks noGrp="1"/>
          </p:cNvSpPr>
          <p:nvPr>
            <p:ph type="sldNum" sz="quarter" idx="5"/>
          </p:nvPr>
        </p:nvSpPr>
        <p:spPr/>
        <p:txBody>
          <a:bodyPr/>
          <a:lstStyle/>
          <a:p>
            <a:fld id="{B500CB7C-EA81-4FFD-83EE-E4318D346D60}" type="slidenum">
              <a:rPr lang="en-US" smtClean="0"/>
              <a:t>8</a:t>
            </a:fld>
            <a:endParaRPr lang="en-US"/>
          </a:p>
        </p:txBody>
      </p:sp>
    </p:spTree>
    <p:extLst>
      <p:ext uri="{BB962C8B-B14F-4D97-AF65-F5344CB8AC3E}">
        <p14:creationId xmlns:p14="http://schemas.microsoft.com/office/powerpoint/2010/main" val="3020885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0348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35790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8755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481A454-489A-D348-933C-A253ADD492F8}" type="datetime1">
              <a:rPr lang="en-US" smtClean="0"/>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8328FB-294D-4960-9595-382D27A5EC60}" type="slidenum">
              <a:rPr lang="en-US" smtClean="0"/>
              <a:t>‹#›</a:t>
            </a:fld>
            <a:endParaRPr lang="en-US"/>
          </a:p>
        </p:txBody>
      </p:sp>
    </p:spTree>
    <p:extLst>
      <p:ext uri="{BB962C8B-B14F-4D97-AF65-F5344CB8AC3E}">
        <p14:creationId xmlns:p14="http://schemas.microsoft.com/office/powerpoint/2010/main" val="12351705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9410DC-502D-8447-AC35-3134C96F8F11}" type="datetime1">
              <a:rPr lang="en-US" smtClean="0"/>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8328FB-294D-4960-9595-382D27A5EC60}" type="slidenum">
              <a:rPr lang="en-US" smtClean="0"/>
              <a:t>‹#›</a:t>
            </a:fld>
            <a:endParaRPr lang="en-US"/>
          </a:p>
        </p:txBody>
      </p:sp>
    </p:spTree>
    <p:extLst>
      <p:ext uri="{BB962C8B-B14F-4D97-AF65-F5344CB8AC3E}">
        <p14:creationId xmlns:p14="http://schemas.microsoft.com/office/powerpoint/2010/main" val="627993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A44524-1034-E149-BFE1-BB8B534DDB9C}" type="datetime1">
              <a:rPr lang="en-US" smtClean="0"/>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8328FB-294D-4960-9595-382D27A5EC60}" type="slidenum">
              <a:rPr lang="en-US" smtClean="0"/>
              <a:t>‹#›</a:t>
            </a:fld>
            <a:endParaRPr lang="en-US"/>
          </a:p>
        </p:txBody>
      </p:sp>
    </p:spTree>
    <p:extLst>
      <p:ext uri="{BB962C8B-B14F-4D97-AF65-F5344CB8AC3E}">
        <p14:creationId xmlns:p14="http://schemas.microsoft.com/office/powerpoint/2010/main" val="2678448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4"/>
        <p:cNvGrpSpPr/>
        <p:nvPr/>
      </p:nvGrpSpPr>
      <p:grpSpPr>
        <a:xfrm>
          <a:off x="0" y="0"/>
          <a:ext cx="0" cy="0"/>
          <a:chOff x="0" y="0"/>
          <a:chExt cx="0" cy="0"/>
        </a:xfrm>
      </p:grpSpPr>
      <p:sp>
        <p:nvSpPr>
          <p:cNvPr id="15" name="Google Shape;15;p1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400"/>
              <a:buFont typeface="Calibri"/>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1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33798297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8595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73E228-A677-664B-81FE-2C7D5DA37DA6}" type="datetime1">
              <a:rPr lang="en-US" smtClean="0"/>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8328FB-294D-4960-9595-382D27A5EC60}" type="slidenum">
              <a:rPr lang="en-US" smtClean="0"/>
              <a:t>‹#›</a:t>
            </a:fld>
            <a:endParaRPr lang="en-US"/>
          </a:p>
        </p:txBody>
      </p:sp>
    </p:spTree>
    <p:extLst>
      <p:ext uri="{BB962C8B-B14F-4D97-AF65-F5344CB8AC3E}">
        <p14:creationId xmlns:p14="http://schemas.microsoft.com/office/powerpoint/2010/main" val="13017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1BA3910-85DC-5B47-B1D4-90D483311051}" type="datetime1">
              <a:rPr lang="en-US" smtClean="0"/>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8328FB-294D-4960-9595-382D27A5EC60}" type="slidenum">
              <a:rPr lang="en-US" smtClean="0"/>
              <a:t>‹#›</a:t>
            </a:fld>
            <a:endParaRPr lang="en-US"/>
          </a:p>
        </p:txBody>
      </p:sp>
    </p:spTree>
    <p:extLst>
      <p:ext uri="{BB962C8B-B14F-4D97-AF65-F5344CB8AC3E}">
        <p14:creationId xmlns:p14="http://schemas.microsoft.com/office/powerpoint/2010/main" val="551135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21D6C17-8CDC-0A43-8432-482D221A3A53}" type="datetime1">
              <a:rPr lang="en-US" smtClean="0"/>
              <a:t>3/23/2023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8328FB-294D-4960-9595-382D27A5EC60}" type="slidenum">
              <a:rPr lang="en-US" smtClean="0"/>
              <a:t>‹#›</a:t>
            </a:fld>
            <a:endParaRPr lang="en-US"/>
          </a:p>
        </p:txBody>
      </p:sp>
    </p:spTree>
    <p:extLst>
      <p:ext uri="{BB962C8B-B14F-4D97-AF65-F5344CB8AC3E}">
        <p14:creationId xmlns:p14="http://schemas.microsoft.com/office/powerpoint/2010/main" val="2809165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ADC0C5F-31BA-5A4C-9105-61BFFCA4FD65}" type="datetime1">
              <a:rPr lang="en-US" smtClean="0"/>
              <a:t>3/23/2023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A8328FB-294D-4960-9595-382D27A5EC60}" type="slidenum">
              <a:rPr lang="en-US" smtClean="0"/>
              <a:t>‹#›</a:t>
            </a:fld>
            <a:endParaRPr lang="en-US"/>
          </a:p>
        </p:txBody>
      </p:sp>
    </p:spTree>
    <p:extLst>
      <p:ext uri="{BB962C8B-B14F-4D97-AF65-F5344CB8AC3E}">
        <p14:creationId xmlns:p14="http://schemas.microsoft.com/office/powerpoint/2010/main" val="574915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35A323C-36DC-5347-8564-5B4905F21A58}" type="datetime1">
              <a:rPr lang="en-US" smtClean="0"/>
              <a:t>3/23/2023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8328FB-294D-4960-9595-382D27A5EC60}" type="slidenum">
              <a:rPr lang="en-US" smtClean="0"/>
              <a:t>‹#›</a:t>
            </a:fld>
            <a:endParaRPr lang="en-US"/>
          </a:p>
        </p:txBody>
      </p:sp>
    </p:spTree>
    <p:extLst>
      <p:ext uri="{BB962C8B-B14F-4D97-AF65-F5344CB8AC3E}">
        <p14:creationId xmlns:p14="http://schemas.microsoft.com/office/powerpoint/2010/main" val="526417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FF28A8-8431-EF45-A7ED-0832EC7669AB}" type="datetime1">
              <a:rPr lang="en-US" smtClean="0"/>
              <a:t>3/23/2023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A8328FB-294D-4960-9595-382D27A5EC60}" type="slidenum">
              <a:rPr lang="en-US" smtClean="0"/>
              <a:t>‹#›</a:t>
            </a:fld>
            <a:endParaRPr lang="en-US"/>
          </a:p>
        </p:txBody>
      </p:sp>
    </p:spTree>
    <p:extLst>
      <p:ext uri="{BB962C8B-B14F-4D97-AF65-F5344CB8AC3E}">
        <p14:creationId xmlns:p14="http://schemas.microsoft.com/office/powerpoint/2010/main" val="3227622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9696BCB-D14E-F34C-84EA-76E724282914}" type="datetime1">
              <a:rPr lang="en-US" smtClean="0"/>
              <a:t>3/23/2023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8328FB-294D-4960-9595-382D27A5EC60}" type="slidenum">
              <a:rPr lang="en-US" smtClean="0"/>
              <a:t>‹#›</a:t>
            </a:fld>
            <a:endParaRPr lang="en-US"/>
          </a:p>
        </p:txBody>
      </p:sp>
    </p:spTree>
    <p:extLst>
      <p:ext uri="{BB962C8B-B14F-4D97-AF65-F5344CB8AC3E}">
        <p14:creationId xmlns:p14="http://schemas.microsoft.com/office/powerpoint/2010/main" val="1675895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F29BC47-72FD-4C4C-9CA6-5139047DA1ED}" type="datetime1">
              <a:rPr lang="en-US" smtClean="0"/>
              <a:t>3/23/2023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8328FB-294D-4960-9595-382D27A5EC60}" type="slidenum">
              <a:rPr lang="en-US" smtClean="0"/>
              <a:t>‹#›</a:t>
            </a:fld>
            <a:endParaRPr lang="en-US"/>
          </a:p>
        </p:txBody>
      </p:sp>
    </p:spTree>
    <p:extLst>
      <p:ext uri="{BB962C8B-B14F-4D97-AF65-F5344CB8AC3E}">
        <p14:creationId xmlns:p14="http://schemas.microsoft.com/office/powerpoint/2010/main" val="1519102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0B9245-C752-9B45-9EC6-B1E5D7B855DA}" type="datetime1">
              <a:rPr lang="en-US" smtClean="0"/>
              <a:t>3/23/2023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8328FB-294D-4960-9595-382D27A5EC60}" type="slidenum">
              <a:rPr lang="en-US" smtClean="0"/>
              <a:t>‹#›</a:t>
            </a:fld>
            <a:endParaRPr lang="en-US"/>
          </a:p>
        </p:txBody>
      </p:sp>
    </p:spTree>
    <p:extLst>
      <p:ext uri="{BB962C8B-B14F-4D97-AF65-F5344CB8AC3E}">
        <p14:creationId xmlns:p14="http://schemas.microsoft.com/office/powerpoint/2010/main" val="3680522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8"/>
          <p:cNvSpPr/>
          <p:nvPr/>
        </p:nvSpPr>
        <p:spPr>
          <a:xfrm>
            <a:off x="0" y="6210300"/>
            <a:ext cx="12192000" cy="647700"/>
          </a:xfrm>
          <a:prstGeom prst="rect">
            <a:avLst/>
          </a:prstGeom>
          <a:solidFill>
            <a:srgbClr val="00285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3" name="Google Shape;13;p18"/>
          <p:cNvPicPr preferRelativeResize="0"/>
          <p:nvPr/>
        </p:nvPicPr>
        <p:blipFill rotWithShape="1">
          <a:blip r:embed="rId4">
            <a:alphaModFix/>
          </a:blip>
          <a:srcRect/>
          <a:stretch/>
        </p:blipFill>
        <p:spPr>
          <a:xfrm>
            <a:off x="10808596" y="6387146"/>
            <a:ext cx="1045362" cy="294008"/>
          </a:xfrm>
          <a:prstGeom prst="rect">
            <a:avLst/>
          </a:prstGeom>
          <a:noFill/>
          <a:ln>
            <a:noFill/>
          </a:ln>
        </p:spPr>
      </p:pic>
    </p:spTree>
    <p:extLst>
      <p:ext uri="{BB962C8B-B14F-4D97-AF65-F5344CB8AC3E}">
        <p14:creationId xmlns:p14="http://schemas.microsoft.com/office/powerpoint/2010/main" val="4045060725"/>
      </p:ext>
    </p:extLst>
  </p:cSld>
  <p:clrMap bg1="lt1" tx1="dk1" bg2="dk2" tx2="lt2" accent1="accent1" accent2="accent2" accent3="accent3" accent4="accent4" accent5="accent5" accent6="accent6" hlink="hlink" folHlink="folHlink"/>
  <p:sldLayoutIdLst>
    <p:sldLayoutId id="2147483673" r:id="rId1"/>
    <p:sldLayoutId id="2147483674"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hyperlink" Target="mailto:Your_Acct_Name@login.rc.ucmerced.edu"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8" Type="http://schemas.openxmlformats.org/officeDocument/2006/relationships/hyperlink" Target="https://it.ucmerced.edu/services?field_service_service_catalog_tid=5" TargetMode="External"/><Relationship Id="rId3" Type="http://schemas.openxmlformats.org/officeDocument/2006/relationships/hyperlink" Target="https://slurm.schedmd.com/documentation.html" TargetMode="External"/><Relationship Id="rId7" Type="http://schemas.openxmlformats.org/officeDocument/2006/relationships/hyperlink" Target="http://mercedhead.ucmerced.edu/ganglia/" TargetMode="External"/><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hyperlink" Target="https://slurm.schedmd.com/squeue.html" TargetMode="External"/><Relationship Id="rId5" Type="http://schemas.openxmlformats.org/officeDocument/2006/relationships/hyperlink" Target="https://slurm.schedmd.com/sinfo.html" TargetMode="External"/><Relationship Id="rId4" Type="http://schemas.openxmlformats.org/officeDocument/2006/relationships/hyperlink" Target="https://slurm.schedmd.com/sbatch.html" TargetMode="External"/><Relationship Id="rId9" Type="http://schemas.openxmlformats.org/officeDocument/2006/relationships/hyperlink" Target="https://github.com/ucmerced/merced-cluster/wiki/"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g"/><Relationship Id="rId1" Type="http://schemas.openxmlformats.org/officeDocument/2006/relationships/slideLayout" Target="../slideLayouts/slideLayout13.xml"/><Relationship Id="rId4" Type="http://schemas.openxmlformats.org/officeDocument/2006/relationships/image" Target="../media/image6.emf"/></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12.jpeg"/><Relationship Id="rId4" Type="http://schemas.openxmlformats.org/officeDocument/2006/relationships/hyperlink" Target="https://ucmerced.github.io/hpc_docs/#/get_started"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5.jpg"/><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hyperlink" Target="https://ucmerced.github.io/hpc_docs/#/p_get_started"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oogle Shape;39;p1"/>
          <p:cNvPicPr preferRelativeResize="0"/>
          <p:nvPr/>
        </p:nvPicPr>
        <p:blipFill rotWithShape="1">
          <a:blip r:embed="rId3">
            <a:alphaModFix/>
          </a:blip>
          <a:srcRect/>
          <a:stretch/>
        </p:blipFill>
        <p:spPr>
          <a:xfrm>
            <a:off x="0" y="0"/>
            <a:ext cx="12179300" cy="6858000"/>
          </a:xfrm>
          <a:prstGeom prst="rect">
            <a:avLst/>
          </a:prstGeom>
          <a:noFill/>
          <a:ln>
            <a:noFill/>
          </a:ln>
        </p:spPr>
      </p:pic>
      <p:sp>
        <p:nvSpPr>
          <p:cNvPr id="2" name="Title 1"/>
          <p:cNvSpPr>
            <a:spLocks noGrp="1"/>
          </p:cNvSpPr>
          <p:nvPr>
            <p:ph type="ctrTitle"/>
          </p:nvPr>
        </p:nvSpPr>
        <p:spPr>
          <a:xfrm>
            <a:off x="3154387" y="1568160"/>
            <a:ext cx="8659142" cy="1502851"/>
          </a:xfrm>
        </p:spPr>
        <p:txBody>
          <a:bodyPr>
            <a:noAutofit/>
          </a:bodyPr>
          <a:lstStyle/>
          <a:p>
            <a:r>
              <a:rPr lang="en-US" sz="2800" b="1" dirty="0">
                <a:solidFill>
                  <a:schemeClr val="bg1"/>
                </a:solidFill>
                <a:latin typeface="Arial Black" panose="020B0A04020102020204" pitchFamily="34" charset="0"/>
                <a:cs typeface="Arial" panose="020B0604020202020204" pitchFamily="34" charset="0"/>
              </a:rPr>
              <a:t>Introduction to High-Performance computing (HPC)</a:t>
            </a:r>
          </a:p>
        </p:txBody>
      </p:sp>
      <p:sp>
        <p:nvSpPr>
          <p:cNvPr id="3" name="Subtitle 2"/>
          <p:cNvSpPr>
            <a:spLocks noGrp="1"/>
          </p:cNvSpPr>
          <p:nvPr>
            <p:ph type="subTitle" idx="1"/>
          </p:nvPr>
        </p:nvSpPr>
        <p:spPr>
          <a:xfrm>
            <a:off x="5046133" y="3948725"/>
            <a:ext cx="5796658" cy="2079541"/>
          </a:xfrm>
        </p:spPr>
        <p:txBody>
          <a:bodyPr>
            <a:noAutofit/>
          </a:bodyPr>
          <a:lstStyle/>
          <a:p>
            <a:r>
              <a:rPr lang="en-US" sz="2000" b="1" dirty="0">
                <a:solidFill>
                  <a:schemeClr val="accent4">
                    <a:lumMod val="60000"/>
                    <a:lumOff val="40000"/>
                  </a:schemeClr>
                </a:solidFill>
                <a:latin typeface="Arial Black" panose="020B0A04020102020204" pitchFamily="34" charset="0"/>
                <a:cs typeface="Arial" panose="020B0604020202020204" pitchFamily="34" charset="0"/>
              </a:rPr>
              <a:t>Yue Yu</a:t>
            </a:r>
            <a:br>
              <a:rPr lang="en-US" sz="2000" b="1" dirty="0">
                <a:solidFill>
                  <a:schemeClr val="accent4">
                    <a:lumMod val="60000"/>
                    <a:lumOff val="40000"/>
                  </a:schemeClr>
                </a:solidFill>
                <a:latin typeface="Arial Black" panose="020B0A04020102020204" pitchFamily="34" charset="0"/>
                <a:cs typeface="Arial" panose="020B0604020202020204" pitchFamily="34" charset="0"/>
              </a:rPr>
            </a:br>
            <a:r>
              <a:rPr lang="en-US" sz="2000" b="1" dirty="0">
                <a:solidFill>
                  <a:schemeClr val="accent4">
                    <a:lumMod val="60000"/>
                    <a:lumOff val="40000"/>
                  </a:schemeClr>
                </a:solidFill>
                <a:latin typeface="Arial Black" panose="020B0A04020102020204" pitchFamily="34" charset="0"/>
                <a:cs typeface="Arial" panose="020B0604020202020204" pitchFamily="34" charset="0"/>
              </a:rPr>
              <a:t>Sr. Research Computing Facilitator of Cyberinfrastructure and Research Technologies (CIRT)</a:t>
            </a:r>
          </a:p>
          <a:p>
            <a:r>
              <a:rPr lang="en-US" sz="2000" b="1" dirty="0">
                <a:solidFill>
                  <a:schemeClr val="accent4">
                    <a:lumMod val="60000"/>
                    <a:lumOff val="40000"/>
                  </a:schemeClr>
                </a:solidFill>
                <a:latin typeface="Arial Black" panose="020B0A04020102020204" pitchFamily="34" charset="0"/>
                <a:cs typeface="Arial" panose="020B0604020202020204" pitchFamily="34" charset="0"/>
              </a:rPr>
              <a:t>Office of Information Technology (OIT)</a:t>
            </a:r>
          </a:p>
          <a:p>
            <a:r>
              <a:rPr lang="en-US" sz="2000" b="1" dirty="0">
                <a:solidFill>
                  <a:schemeClr val="accent4">
                    <a:lumMod val="60000"/>
                    <a:lumOff val="40000"/>
                  </a:schemeClr>
                </a:solidFill>
                <a:latin typeface="Arial Black" panose="020B0A04020102020204" pitchFamily="34" charset="0"/>
                <a:cs typeface="Arial" panose="020B0604020202020204" pitchFamily="34" charset="0"/>
              </a:rPr>
              <a:t>University of California Merced</a:t>
            </a:r>
          </a:p>
        </p:txBody>
      </p:sp>
    </p:spTree>
    <p:extLst>
      <p:ext uri="{BB962C8B-B14F-4D97-AF65-F5344CB8AC3E}">
        <p14:creationId xmlns:p14="http://schemas.microsoft.com/office/powerpoint/2010/main" val="2952820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5"/>
          <p:cNvSpPr txBox="1">
            <a:spLocks noGrp="1"/>
          </p:cNvSpPr>
          <p:nvPr>
            <p:ph type="ctrTitle"/>
          </p:nvPr>
        </p:nvSpPr>
        <p:spPr>
          <a:xfrm>
            <a:off x="1135119" y="189185"/>
            <a:ext cx="9144000" cy="979706"/>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1D355C"/>
              </a:buClr>
              <a:buSzPts val="3959"/>
              <a:buFont typeface="Arial Black"/>
              <a:buNone/>
            </a:pPr>
            <a:br>
              <a:rPr lang="en-US" sz="3959" b="0" dirty="0">
                <a:solidFill>
                  <a:srgbClr val="1D355C"/>
                </a:solidFill>
                <a:latin typeface="Arial Black"/>
                <a:ea typeface="Arial Black"/>
                <a:cs typeface="Arial Black"/>
                <a:sym typeface="Arial Black"/>
              </a:rPr>
            </a:br>
            <a:br>
              <a:rPr lang="en-US" sz="3959" dirty="0">
                <a:solidFill>
                  <a:srgbClr val="1D355C"/>
                </a:solidFill>
                <a:latin typeface="Arial Black"/>
                <a:ea typeface="Arial Black"/>
                <a:cs typeface="Arial Black"/>
                <a:sym typeface="Arial Black"/>
              </a:rPr>
            </a:br>
            <a:endParaRPr sz="3959" dirty="0">
              <a:solidFill>
                <a:srgbClr val="1D355C"/>
              </a:solidFill>
              <a:latin typeface="Arial Black"/>
              <a:ea typeface="Arial Black"/>
              <a:cs typeface="Arial Black"/>
              <a:sym typeface="Arial Black"/>
            </a:endParaRPr>
          </a:p>
        </p:txBody>
      </p:sp>
      <p:sp>
        <p:nvSpPr>
          <p:cNvPr id="8" name="TextBox 7"/>
          <p:cNvSpPr txBox="1"/>
          <p:nvPr/>
        </p:nvSpPr>
        <p:spPr>
          <a:xfrm>
            <a:off x="-1527940" y="100777"/>
            <a:ext cx="82296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7CBA">
                    <a:lumMod val="50000"/>
                  </a:srgbClr>
                </a:solidFill>
                <a:effectLst/>
                <a:uLnTx/>
                <a:uFillTx/>
                <a:latin typeface="Arial"/>
                <a:ea typeface="+mn-ea"/>
                <a:cs typeface="+mn-cs"/>
              </a:rPr>
              <a:t>Shared </a:t>
            </a:r>
            <a:r>
              <a:rPr kumimoji="0" lang="en-US" sz="3600" b="1" i="0" u="none" strike="noStrike" kern="1200" cap="none" spc="0" normalizeH="0" baseline="0" noProof="0" dirty="0" err="1">
                <a:ln>
                  <a:noFill/>
                </a:ln>
                <a:solidFill>
                  <a:srgbClr val="007CBA">
                    <a:lumMod val="50000"/>
                  </a:srgbClr>
                </a:solidFill>
                <a:effectLst/>
                <a:uLnTx/>
                <a:uFillTx/>
                <a:latin typeface="Arial"/>
                <a:ea typeface="+mn-ea"/>
                <a:cs typeface="+mn-cs"/>
              </a:rPr>
              <a:t>Filesystem</a:t>
            </a:r>
            <a:endParaRPr kumimoji="0" lang="en-US" sz="3600" b="1" i="0" u="none" strike="noStrike" kern="1200" cap="none" spc="0" normalizeH="0" baseline="0" noProof="0" dirty="0">
              <a:ln>
                <a:noFill/>
              </a:ln>
              <a:solidFill>
                <a:srgbClr val="007CBA">
                  <a:lumMod val="50000"/>
                </a:srgbClr>
              </a:solidFill>
              <a:effectLst/>
              <a:uLnTx/>
              <a:uFillTx/>
              <a:latin typeface="Arial"/>
              <a:ea typeface="+mn-ea"/>
              <a:cs typeface="+mn-cs"/>
            </a:endParaRPr>
          </a:p>
        </p:txBody>
      </p:sp>
      <p:sp>
        <p:nvSpPr>
          <p:cNvPr id="9" name="Content Placeholder 2"/>
          <p:cNvSpPr txBox="1">
            <a:spLocks/>
          </p:cNvSpPr>
          <p:nvPr/>
        </p:nvSpPr>
        <p:spPr>
          <a:xfrm>
            <a:off x="456150" y="1066743"/>
            <a:ext cx="11147272" cy="437761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914400" marR="0" lvl="1" indent="-381000"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L="1371600" marR="0" lvl="2" indent="-355600"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L="1828800" marR="0" lvl="3"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L="2286000" marR="0" lvl="4"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743200" marR="0" lvl="5"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L="3200400" marR="0" lvl="6"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L="3657600" marR="0" lvl="7"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L="4114800" marR="0" lvl="8"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pPr marL="0" indent="0" algn="l" defTabSz="914400"/>
            <a:endParaRPr lang="en-US" sz="2800" b="1" kern="0" dirty="0">
              <a:solidFill>
                <a:schemeClr val="accent4">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0" name="Content Placeholder 2"/>
          <p:cNvSpPr txBox="1">
            <a:spLocks/>
          </p:cNvSpPr>
          <p:nvPr/>
        </p:nvSpPr>
        <p:spPr>
          <a:xfrm>
            <a:off x="596726" y="1066743"/>
            <a:ext cx="10866120" cy="474022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914400" marR="0" lvl="1" indent="-381000"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L="1371600" marR="0" lvl="2" indent="-355600"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L="1828800" marR="0" lvl="3"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L="2286000" marR="0" lvl="4"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743200" marR="0" lvl="5"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L="3200400" marR="0" lvl="6"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L="3657600" marR="0" lvl="7"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L="4114800" marR="0" lvl="8"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pPr marL="0" indent="0" algn="l" defTabSz="914400"/>
            <a:r>
              <a:rPr lang="en-US" sz="2800" b="1" kern="0" dirty="0">
                <a:solidFill>
                  <a:schemeClr val="accent4">
                    <a:lumMod val="50000"/>
                  </a:schemeClr>
                </a:solidFill>
                <a:latin typeface="Arial" panose="020B0604020202020204" pitchFamily="34" charset="0"/>
                <a:cs typeface="Arial" panose="020B0604020202020204" pitchFamily="34" charset="0"/>
              </a:rPr>
              <a:t>Mounted across the cluster – </a:t>
            </a:r>
          </a:p>
          <a:p>
            <a:pPr marL="0" indent="0" algn="l" defTabSz="914400"/>
            <a:endParaRPr lang="en-US" sz="2800" b="1" kern="0" dirty="0">
              <a:solidFill>
                <a:schemeClr val="accent4">
                  <a:lumMod val="50000"/>
                </a:schemeClr>
              </a:solidFill>
              <a:latin typeface="Arial" panose="020B0604020202020204" pitchFamily="34" charset="0"/>
              <a:cs typeface="Arial" panose="020B0604020202020204" pitchFamily="34" charset="0"/>
            </a:endParaRPr>
          </a:p>
          <a:p>
            <a:pPr marL="0" indent="0" algn="l" defTabSz="914400"/>
            <a:endParaRPr lang="en-US" sz="2800" b="1" kern="0" dirty="0">
              <a:solidFill>
                <a:schemeClr val="accent4">
                  <a:lumMod val="50000"/>
                </a:schemeClr>
              </a:solidFill>
              <a:latin typeface="Arial" panose="020B0604020202020204" pitchFamily="34" charset="0"/>
              <a:cs typeface="Arial" panose="020B0604020202020204" pitchFamily="34" charset="0"/>
            </a:endParaRPr>
          </a:p>
          <a:p>
            <a:pPr marL="0" indent="0" algn="l" defTabSz="914400"/>
            <a:endParaRPr lang="en-US" sz="2800" b="1" kern="0" dirty="0">
              <a:solidFill>
                <a:schemeClr val="accent4">
                  <a:lumMod val="50000"/>
                </a:schemeClr>
              </a:solidFill>
              <a:latin typeface="Arial" panose="020B0604020202020204" pitchFamily="34" charset="0"/>
              <a:cs typeface="Arial" panose="020B0604020202020204" pitchFamily="34" charset="0"/>
            </a:endParaRPr>
          </a:p>
          <a:p>
            <a:pPr marL="0" indent="0" algn="l" defTabSz="914400"/>
            <a:endParaRPr lang="en-US" sz="2800" b="1" kern="0" dirty="0">
              <a:solidFill>
                <a:schemeClr val="accent4">
                  <a:lumMod val="50000"/>
                </a:schemeClr>
              </a:solidFill>
              <a:latin typeface="Arial" panose="020B0604020202020204" pitchFamily="34" charset="0"/>
              <a:cs typeface="Arial" panose="020B0604020202020204" pitchFamily="34" charset="0"/>
            </a:endParaRPr>
          </a:p>
          <a:p>
            <a:pPr marL="0" indent="0" algn="l" defTabSz="914400"/>
            <a:endParaRPr lang="en-US" sz="2800" b="1" kern="0" dirty="0">
              <a:solidFill>
                <a:schemeClr val="accent4">
                  <a:lumMod val="50000"/>
                </a:schemeClr>
              </a:solidFill>
              <a:latin typeface="Arial" panose="020B0604020202020204" pitchFamily="34" charset="0"/>
              <a:cs typeface="Arial" panose="020B0604020202020204" pitchFamily="34" charset="0"/>
            </a:endParaRPr>
          </a:p>
          <a:p>
            <a:pPr marL="0" indent="0" algn="l" defTabSz="914400"/>
            <a:r>
              <a:rPr lang="en-US" sz="2800" b="1" kern="0" dirty="0">
                <a:solidFill>
                  <a:schemeClr val="accent4">
                    <a:lumMod val="50000"/>
                  </a:schemeClr>
                </a:solidFill>
                <a:latin typeface="Arial" panose="020B0604020202020204" pitchFamily="34" charset="0"/>
                <a:cs typeface="Arial" panose="020B0604020202020204" pitchFamily="34" charset="0"/>
              </a:rPr>
              <a:t>PI owned storage units </a:t>
            </a:r>
          </a:p>
        </p:txBody>
      </p:sp>
      <p:sp>
        <p:nvSpPr>
          <p:cNvPr id="2" name="Freeform 5">
            <a:extLst>
              <a:ext uri="{FF2B5EF4-FFF2-40B4-BE49-F238E27FC236}">
                <a16:creationId xmlns:a16="http://schemas.microsoft.com/office/drawing/2014/main" id="{0E3F3068-12FC-6461-5A50-C8574F755DE1}"/>
              </a:ext>
            </a:extLst>
          </p:cNvPr>
          <p:cNvSpPr>
            <a:spLocks/>
          </p:cNvSpPr>
          <p:nvPr/>
        </p:nvSpPr>
        <p:spPr bwMode="auto">
          <a:xfrm>
            <a:off x="135231" y="6367825"/>
            <a:ext cx="458479" cy="410003"/>
          </a:xfrm>
          <a:custGeom>
            <a:avLst/>
            <a:gdLst>
              <a:gd name="T0" fmla="*/ 610 w 611"/>
              <a:gd name="T1" fmla="*/ 160 h 583"/>
              <a:gd name="T2" fmla="*/ 610 w 611"/>
              <a:gd name="T3" fmla="*/ 159 h 583"/>
              <a:gd name="T4" fmla="*/ 610 w 611"/>
              <a:gd name="T5" fmla="*/ 159 h 583"/>
              <a:gd name="T6" fmla="*/ 607 w 611"/>
              <a:gd name="T7" fmla="*/ 121 h 583"/>
              <a:gd name="T8" fmla="*/ 461 w 611"/>
              <a:gd name="T9" fmla="*/ 2 h 583"/>
              <a:gd name="T10" fmla="*/ 329 w 611"/>
              <a:gd name="T11" fmla="*/ 81 h 583"/>
              <a:gd name="T12" fmla="*/ 196 w 611"/>
              <a:gd name="T13" fmla="*/ 0 h 583"/>
              <a:gd name="T14" fmla="*/ 51 w 611"/>
              <a:gd name="T15" fmla="*/ 114 h 583"/>
              <a:gd name="T16" fmla="*/ 51 w 611"/>
              <a:gd name="T17" fmla="*/ 114 h 583"/>
              <a:gd name="T18" fmla="*/ 328 w 611"/>
              <a:gd name="T19" fmla="*/ 583 h 583"/>
              <a:gd name="T20" fmla="*/ 603 w 611"/>
              <a:gd name="T21" fmla="*/ 197 h 583"/>
              <a:gd name="T22" fmla="*/ 610 w 611"/>
              <a:gd name="T23" fmla="*/ 16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1" h="583">
                <a:moveTo>
                  <a:pt x="610" y="160"/>
                </a:moveTo>
                <a:cubicBezTo>
                  <a:pt x="610" y="160"/>
                  <a:pt x="610" y="159"/>
                  <a:pt x="610" y="159"/>
                </a:cubicBezTo>
                <a:cubicBezTo>
                  <a:pt x="610" y="159"/>
                  <a:pt x="610" y="159"/>
                  <a:pt x="610" y="159"/>
                </a:cubicBezTo>
                <a:cubicBezTo>
                  <a:pt x="611" y="145"/>
                  <a:pt x="610" y="133"/>
                  <a:pt x="607" y="121"/>
                </a:cubicBezTo>
                <a:cubicBezTo>
                  <a:pt x="593" y="53"/>
                  <a:pt x="533" y="2"/>
                  <a:pt x="461" y="2"/>
                </a:cubicBezTo>
                <a:cubicBezTo>
                  <a:pt x="404" y="2"/>
                  <a:pt x="354" y="34"/>
                  <a:pt x="329" y="81"/>
                </a:cubicBezTo>
                <a:cubicBezTo>
                  <a:pt x="304" y="33"/>
                  <a:pt x="254" y="0"/>
                  <a:pt x="196" y="0"/>
                </a:cubicBezTo>
                <a:cubicBezTo>
                  <a:pt x="126" y="0"/>
                  <a:pt x="67" y="49"/>
                  <a:pt x="51" y="114"/>
                </a:cubicBezTo>
                <a:cubicBezTo>
                  <a:pt x="51" y="114"/>
                  <a:pt x="51" y="114"/>
                  <a:pt x="51" y="114"/>
                </a:cubicBezTo>
                <a:cubicBezTo>
                  <a:pt x="0" y="261"/>
                  <a:pt x="328" y="583"/>
                  <a:pt x="328" y="583"/>
                </a:cubicBezTo>
                <a:cubicBezTo>
                  <a:pt x="328" y="583"/>
                  <a:pt x="559" y="357"/>
                  <a:pt x="603" y="197"/>
                </a:cubicBezTo>
                <a:cubicBezTo>
                  <a:pt x="607" y="185"/>
                  <a:pt x="609" y="173"/>
                  <a:pt x="610" y="160"/>
                </a:cubicBezTo>
                <a:close/>
              </a:path>
            </a:pathLst>
          </a:custGeom>
          <a:solidFill>
            <a:srgbClr val="DE6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r>
              <a:rPr lang="en-US" dirty="0">
                <a:solidFill>
                  <a:schemeClr val="tx2"/>
                </a:solidFill>
              </a:rPr>
              <a:t>10</a:t>
            </a:r>
          </a:p>
        </p:txBody>
      </p:sp>
      <p:graphicFrame>
        <p:nvGraphicFramePr>
          <p:cNvPr id="3" name="Table 3">
            <a:extLst>
              <a:ext uri="{FF2B5EF4-FFF2-40B4-BE49-F238E27FC236}">
                <a16:creationId xmlns:a16="http://schemas.microsoft.com/office/drawing/2014/main" id="{C217449A-F976-9DB5-BF89-C532BCF36536}"/>
              </a:ext>
            </a:extLst>
          </p:cNvPr>
          <p:cNvGraphicFramePr>
            <a:graphicFrameLocks noGrp="1"/>
          </p:cNvGraphicFramePr>
          <p:nvPr>
            <p:extLst>
              <p:ext uri="{D42A27DB-BD31-4B8C-83A1-F6EECF244321}">
                <p14:modId xmlns:p14="http://schemas.microsoft.com/office/powerpoint/2010/main" val="3838420496"/>
              </p:ext>
            </p:extLst>
          </p:nvPr>
        </p:nvGraphicFramePr>
        <p:xfrm>
          <a:off x="539718" y="2023227"/>
          <a:ext cx="5330284" cy="1483360"/>
        </p:xfrm>
        <a:graphic>
          <a:graphicData uri="http://schemas.openxmlformats.org/drawingml/2006/table">
            <a:tbl>
              <a:tblPr firstRow="1" bandRow="1">
                <a:tableStyleId>{5C22544A-7EE6-4342-B048-85BDC9FD1C3A}</a:tableStyleId>
              </a:tblPr>
              <a:tblGrid>
                <a:gridCol w="2665142">
                  <a:extLst>
                    <a:ext uri="{9D8B030D-6E8A-4147-A177-3AD203B41FA5}">
                      <a16:colId xmlns:a16="http://schemas.microsoft.com/office/drawing/2014/main" val="2082072763"/>
                    </a:ext>
                  </a:extLst>
                </a:gridCol>
                <a:gridCol w="2665142">
                  <a:extLst>
                    <a:ext uri="{9D8B030D-6E8A-4147-A177-3AD203B41FA5}">
                      <a16:colId xmlns:a16="http://schemas.microsoft.com/office/drawing/2014/main" val="3712867093"/>
                    </a:ext>
                  </a:extLst>
                </a:gridCol>
              </a:tblGrid>
              <a:tr h="370840">
                <a:tc>
                  <a:txBody>
                    <a:bodyPr/>
                    <a:lstStyle/>
                    <a:p>
                      <a:r>
                        <a:rPr lang="en-US" dirty="0"/>
                        <a:t>Folder</a:t>
                      </a:r>
                    </a:p>
                  </a:txBody>
                  <a:tcPr/>
                </a:tc>
                <a:tc>
                  <a:txBody>
                    <a:bodyPr/>
                    <a:lstStyle/>
                    <a:p>
                      <a:r>
                        <a:rPr lang="en-US" dirty="0"/>
                        <a:t>Space</a:t>
                      </a:r>
                    </a:p>
                  </a:txBody>
                  <a:tcPr/>
                </a:tc>
                <a:extLst>
                  <a:ext uri="{0D108BD9-81ED-4DB2-BD59-A6C34878D82A}">
                    <a16:rowId xmlns:a16="http://schemas.microsoft.com/office/drawing/2014/main" val="897817056"/>
                  </a:ext>
                </a:extLst>
              </a:tr>
              <a:tr h="370840">
                <a:tc>
                  <a:txBody>
                    <a:bodyPr/>
                    <a:lstStyle/>
                    <a:p>
                      <a:r>
                        <a:rPr lang="en-US" dirty="0"/>
                        <a:t>/home/&lt;UCMID&gt;/data</a:t>
                      </a:r>
                    </a:p>
                  </a:txBody>
                  <a:tcPr/>
                </a:tc>
                <a:tc>
                  <a:txBody>
                    <a:bodyPr/>
                    <a:lstStyle/>
                    <a:p>
                      <a:r>
                        <a:rPr lang="en-US" dirty="0"/>
                        <a:t>500G</a:t>
                      </a:r>
                    </a:p>
                  </a:txBody>
                  <a:tcPr/>
                </a:tc>
                <a:extLst>
                  <a:ext uri="{0D108BD9-81ED-4DB2-BD59-A6C34878D82A}">
                    <a16:rowId xmlns:a16="http://schemas.microsoft.com/office/drawing/2014/main" val="2085308805"/>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/home/&lt;UCMID&gt;/scratch</a:t>
                      </a:r>
                    </a:p>
                  </a:txBody>
                  <a:tcPr/>
                </a:tc>
                <a:tc>
                  <a:txBody>
                    <a:bodyPr/>
                    <a:lstStyle/>
                    <a:p>
                      <a:r>
                        <a:rPr lang="en-US" dirty="0"/>
                        <a:t>500G</a:t>
                      </a:r>
                    </a:p>
                  </a:txBody>
                  <a:tcPr/>
                </a:tc>
                <a:extLst>
                  <a:ext uri="{0D108BD9-81ED-4DB2-BD59-A6C34878D82A}">
                    <a16:rowId xmlns:a16="http://schemas.microsoft.com/office/drawing/2014/main" val="3991034740"/>
                  </a:ext>
                </a:extLst>
              </a:tr>
              <a:tr h="370840">
                <a:tc>
                  <a:txBody>
                    <a:bodyPr/>
                    <a:lstStyle/>
                    <a:p>
                      <a:r>
                        <a:rPr lang="en-US" dirty="0"/>
                        <a:t>/home/&lt;UCMID&gt;/</a:t>
                      </a:r>
                    </a:p>
                  </a:txBody>
                  <a:tcPr/>
                </a:tc>
                <a:tc>
                  <a:txBody>
                    <a:bodyPr/>
                    <a:lstStyle/>
                    <a:p>
                      <a:r>
                        <a:rPr lang="en-US" dirty="0"/>
                        <a:t>70G</a:t>
                      </a:r>
                    </a:p>
                  </a:txBody>
                  <a:tcPr/>
                </a:tc>
                <a:extLst>
                  <a:ext uri="{0D108BD9-81ED-4DB2-BD59-A6C34878D82A}">
                    <a16:rowId xmlns:a16="http://schemas.microsoft.com/office/drawing/2014/main" val="1940516731"/>
                  </a:ext>
                </a:extLst>
              </a:tr>
            </a:tbl>
          </a:graphicData>
        </a:graphic>
      </p:graphicFrame>
      <p:sp>
        <p:nvSpPr>
          <p:cNvPr id="4" name="TextBox 3">
            <a:extLst>
              <a:ext uri="{FF2B5EF4-FFF2-40B4-BE49-F238E27FC236}">
                <a16:creationId xmlns:a16="http://schemas.microsoft.com/office/drawing/2014/main" id="{9B288C78-EF56-29D3-F173-752B4AAB7F9D}"/>
              </a:ext>
            </a:extLst>
          </p:cNvPr>
          <p:cNvSpPr txBox="1"/>
          <p:nvPr/>
        </p:nvSpPr>
        <p:spPr>
          <a:xfrm>
            <a:off x="2216490" y="1611850"/>
            <a:ext cx="2182008" cy="400110"/>
          </a:xfrm>
          <a:prstGeom prst="rect">
            <a:avLst/>
          </a:prstGeom>
          <a:noFill/>
        </p:spPr>
        <p:txBody>
          <a:bodyPr wrap="none" rtlCol="0">
            <a:spAutoFit/>
          </a:bodyPr>
          <a:lstStyle/>
          <a:p>
            <a:r>
              <a:rPr lang="en-US" sz="2000" dirty="0">
                <a:solidFill>
                  <a:srgbClr val="095092"/>
                </a:solidFill>
              </a:rPr>
              <a:t>Centralized Login</a:t>
            </a:r>
          </a:p>
        </p:txBody>
      </p:sp>
    </p:spTree>
    <p:extLst>
      <p:ext uri="{BB962C8B-B14F-4D97-AF65-F5344CB8AC3E}">
        <p14:creationId xmlns:p14="http://schemas.microsoft.com/office/powerpoint/2010/main" val="3617385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5"/>
          <p:cNvSpPr txBox="1">
            <a:spLocks noGrp="1"/>
          </p:cNvSpPr>
          <p:nvPr>
            <p:ph type="ctrTitle"/>
          </p:nvPr>
        </p:nvSpPr>
        <p:spPr>
          <a:xfrm>
            <a:off x="1135119" y="189185"/>
            <a:ext cx="9144000" cy="979706"/>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1D355C"/>
              </a:buClr>
              <a:buSzPts val="3959"/>
              <a:buFont typeface="Arial Black"/>
              <a:buNone/>
            </a:pPr>
            <a:br>
              <a:rPr lang="en-US" sz="3959" b="0" dirty="0">
                <a:solidFill>
                  <a:srgbClr val="1D355C"/>
                </a:solidFill>
                <a:latin typeface="Arial Black"/>
                <a:ea typeface="Arial Black"/>
                <a:cs typeface="Arial Black"/>
                <a:sym typeface="Arial Black"/>
              </a:rPr>
            </a:br>
            <a:br>
              <a:rPr lang="en-US" sz="3959" dirty="0">
                <a:solidFill>
                  <a:srgbClr val="1D355C"/>
                </a:solidFill>
                <a:latin typeface="Arial Black"/>
                <a:ea typeface="Arial Black"/>
                <a:cs typeface="Arial Black"/>
                <a:sym typeface="Arial Black"/>
              </a:rPr>
            </a:br>
            <a:endParaRPr sz="3959" dirty="0">
              <a:solidFill>
                <a:srgbClr val="1D355C"/>
              </a:solidFill>
              <a:latin typeface="Arial Black"/>
              <a:ea typeface="Arial Black"/>
              <a:cs typeface="Arial Black"/>
              <a:sym typeface="Arial Black"/>
            </a:endParaRPr>
          </a:p>
        </p:txBody>
      </p:sp>
      <p:sp>
        <p:nvSpPr>
          <p:cNvPr id="8" name="TextBox 7"/>
          <p:cNvSpPr txBox="1"/>
          <p:nvPr/>
        </p:nvSpPr>
        <p:spPr>
          <a:xfrm>
            <a:off x="-1329780" y="43130"/>
            <a:ext cx="648532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7CBA">
                    <a:lumMod val="50000"/>
                  </a:srgbClr>
                </a:solidFill>
                <a:effectLst/>
                <a:uLnTx/>
                <a:uFillTx/>
                <a:latin typeface="Arial"/>
                <a:ea typeface="+mn-ea"/>
                <a:cs typeface="+mn-cs"/>
              </a:rPr>
              <a:t>Scheduler</a:t>
            </a:r>
          </a:p>
        </p:txBody>
      </p:sp>
      <p:sp>
        <p:nvSpPr>
          <p:cNvPr id="16" name="Subtitle 2"/>
          <p:cNvSpPr>
            <a:spLocks noGrp="1"/>
          </p:cNvSpPr>
          <p:nvPr>
            <p:ph type="subTitle" idx="1"/>
          </p:nvPr>
        </p:nvSpPr>
        <p:spPr>
          <a:xfrm>
            <a:off x="498540" y="763121"/>
            <a:ext cx="11159423" cy="5110480"/>
          </a:xfrm>
        </p:spPr>
        <p:txBody>
          <a:bodyPr>
            <a:normAutofit/>
          </a:bodyPr>
          <a:lstStyle/>
          <a:p>
            <a:pPr marL="342900" indent="-342900" algn="l">
              <a:buFont typeface="Arial" panose="020B0604020202020204" pitchFamily="34" charset="0"/>
              <a:buChar char="•"/>
            </a:pPr>
            <a:endParaRPr lang="en-US" dirty="0">
              <a:solidFill>
                <a:schemeClr val="accent4">
                  <a:lumMod val="50000"/>
                </a:schemeClr>
              </a:solidFill>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US" dirty="0">
              <a:solidFill>
                <a:schemeClr val="accent4">
                  <a:lumMod val="50000"/>
                </a:schemeClr>
              </a:solidFill>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US" dirty="0">
              <a:solidFill>
                <a:schemeClr val="accent4">
                  <a:lumMod val="50000"/>
                </a:schemeClr>
              </a:solidFill>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US" dirty="0">
              <a:solidFill>
                <a:schemeClr val="accent4">
                  <a:lumMod val="50000"/>
                </a:schemeClr>
              </a:solidFill>
              <a:latin typeface="Arial" panose="020B0604020202020204" pitchFamily="34" charset="0"/>
              <a:cs typeface="Arial" panose="020B0604020202020204" pitchFamily="34" charset="0"/>
            </a:endParaRPr>
          </a:p>
        </p:txBody>
      </p:sp>
      <p:sp>
        <p:nvSpPr>
          <p:cNvPr id="7" name="Content Placeholder 2"/>
          <p:cNvSpPr txBox="1">
            <a:spLocks/>
          </p:cNvSpPr>
          <p:nvPr/>
        </p:nvSpPr>
        <p:spPr>
          <a:xfrm>
            <a:off x="457200" y="910440"/>
            <a:ext cx="11200763" cy="4815841"/>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914400" marR="0" lvl="1" indent="-381000"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L="1371600" marR="0" lvl="2" indent="-355600"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L="1828800" marR="0" lvl="3"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L="2286000" marR="0" lvl="4"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743200" marR="0" lvl="5"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L="3200400" marR="0" lvl="6"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L="3657600" marR="0" lvl="7"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L="4114800" marR="0" lvl="8"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pPr algn="l" defTabSz="914400">
              <a:buFont typeface="Arial" panose="020B0604020202020204" pitchFamily="34" charset="0"/>
              <a:buChar char="•"/>
            </a:pPr>
            <a:r>
              <a:rPr lang="en-US" kern="0" dirty="0">
                <a:solidFill>
                  <a:schemeClr val="accent4">
                    <a:lumMod val="50000"/>
                  </a:schemeClr>
                </a:solidFill>
                <a:latin typeface="Arial" panose="020B0604020202020204" pitchFamily="34" charset="0"/>
                <a:cs typeface="Arial" panose="020B0604020202020204" pitchFamily="34" charset="0"/>
              </a:rPr>
              <a:t>Scheduling is the method by which work specified by some means is assigned to resources that complete the work. The work may be virtual computation elements such as threads, processes or data flows, which are in turn scheduled onto hardware resources such as processors, network links or expansion cards.</a:t>
            </a:r>
          </a:p>
          <a:p>
            <a:pPr algn="l" defTabSz="914400">
              <a:buFont typeface="Arial" panose="020B0604020202020204" pitchFamily="34" charset="0"/>
              <a:buChar char="•"/>
            </a:pPr>
            <a:endParaRPr lang="en-US" kern="0" dirty="0">
              <a:solidFill>
                <a:schemeClr val="accent4">
                  <a:lumMod val="50000"/>
                </a:schemeClr>
              </a:solidFill>
              <a:latin typeface="Arial" panose="020B0604020202020204" pitchFamily="34" charset="0"/>
              <a:cs typeface="Arial" panose="020B0604020202020204" pitchFamily="34" charset="0"/>
            </a:endParaRPr>
          </a:p>
          <a:p>
            <a:pPr algn="just" defTabSz="914400">
              <a:buFont typeface="Arial" panose="020B0604020202020204" pitchFamily="34" charset="0"/>
              <a:buChar char="•"/>
            </a:pPr>
            <a:r>
              <a:rPr lang="en-US" kern="0" dirty="0">
                <a:solidFill>
                  <a:schemeClr val="accent4">
                    <a:lumMod val="50000"/>
                  </a:schemeClr>
                </a:solidFill>
                <a:latin typeface="Arial" panose="020B0604020202020204" pitchFamily="34" charset="0"/>
                <a:cs typeface="Arial" panose="020B0604020202020204" pitchFamily="34" charset="0"/>
              </a:rPr>
              <a:t>A scheduler is what carries out the scheduling activity. Schedulers are often implemented so they keep all computer resources busy (as in load balancing), allow multiple users to share system resources effectively, or to achieve a target quality of service. </a:t>
            </a:r>
          </a:p>
        </p:txBody>
      </p:sp>
      <p:sp>
        <p:nvSpPr>
          <p:cNvPr id="2" name="Freeform 5">
            <a:extLst>
              <a:ext uri="{FF2B5EF4-FFF2-40B4-BE49-F238E27FC236}">
                <a16:creationId xmlns:a16="http://schemas.microsoft.com/office/drawing/2014/main" id="{9B0798A0-A169-1EDD-75A0-DBB226D337B4}"/>
              </a:ext>
            </a:extLst>
          </p:cNvPr>
          <p:cNvSpPr>
            <a:spLocks/>
          </p:cNvSpPr>
          <p:nvPr/>
        </p:nvSpPr>
        <p:spPr bwMode="auto">
          <a:xfrm>
            <a:off x="135231" y="6367825"/>
            <a:ext cx="458479" cy="410003"/>
          </a:xfrm>
          <a:custGeom>
            <a:avLst/>
            <a:gdLst>
              <a:gd name="T0" fmla="*/ 610 w 611"/>
              <a:gd name="T1" fmla="*/ 160 h 583"/>
              <a:gd name="T2" fmla="*/ 610 w 611"/>
              <a:gd name="T3" fmla="*/ 159 h 583"/>
              <a:gd name="T4" fmla="*/ 610 w 611"/>
              <a:gd name="T5" fmla="*/ 159 h 583"/>
              <a:gd name="T6" fmla="*/ 607 w 611"/>
              <a:gd name="T7" fmla="*/ 121 h 583"/>
              <a:gd name="T8" fmla="*/ 461 w 611"/>
              <a:gd name="T9" fmla="*/ 2 h 583"/>
              <a:gd name="T10" fmla="*/ 329 w 611"/>
              <a:gd name="T11" fmla="*/ 81 h 583"/>
              <a:gd name="T12" fmla="*/ 196 w 611"/>
              <a:gd name="T13" fmla="*/ 0 h 583"/>
              <a:gd name="T14" fmla="*/ 51 w 611"/>
              <a:gd name="T15" fmla="*/ 114 h 583"/>
              <a:gd name="T16" fmla="*/ 51 w 611"/>
              <a:gd name="T17" fmla="*/ 114 h 583"/>
              <a:gd name="T18" fmla="*/ 328 w 611"/>
              <a:gd name="T19" fmla="*/ 583 h 583"/>
              <a:gd name="T20" fmla="*/ 603 w 611"/>
              <a:gd name="T21" fmla="*/ 197 h 583"/>
              <a:gd name="T22" fmla="*/ 610 w 611"/>
              <a:gd name="T23" fmla="*/ 16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1" h="583">
                <a:moveTo>
                  <a:pt x="610" y="160"/>
                </a:moveTo>
                <a:cubicBezTo>
                  <a:pt x="610" y="160"/>
                  <a:pt x="610" y="159"/>
                  <a:pt x="610" y="159"/>
                </a:cubicBezTo>
                <a:cubicBezTo>
                  <a:pt x="610" y="159"/>
                  <a:pt x="610" y="159"/>
                  <a:pt x="610" y="159"/>
                </a:cubicBezTo>
                <a:cubicBezTo>
                  <a:pt x="611" y="145"/>
                  <a:pt x="610" y="133"/>
                  <a:pt x="607" y="121"/>
                </a:cubicBezTo>
                <a:cubicBezTo>
                  <a:pt x="593" y="53"/>
                  <a:pt x="533" y="2"/>
                  <a:pt x="461" y="2"/>
                </a:cubicBezTo>
                <a:cubicBezTo>
                  <a:pt x="404" y="2"/>
                  <a:pt x="354" y="34"/>
                  <a:pt x="329" y="81"/>
                </a:cubicBezTo>
                <a:cubicBezTo>
                  <a:pt x="304" y="33"/>
                  <a:pt x="254" y="0"/>
                  <a:pt x="196" y="0"/>
                </a:cubicBezTo>
                <a:cubicBezTo>
                  <a:pt x="126" y="0"/>
                  <a:pt x="67" y="49"/>
                  <a:pt x="51" y="114"/>
                </a:cubicBezTo>
                <a:cubicBezTo>
                  <a:pt x="51" y="114"/>
                  <a:pt x="51" y="114"/>
                  <a:pt x="51" y="114"/>
                </a:cubicBezTo>
                <a:cubicBezTo>
                  <a:pt x="0" y="261"/>
                  <a:pt x="328" y="583"/>
                  <a:pt x="328" y="583"/>
                </a:cubicBezTo>
                <a:cubicBezTo>
                  <a:pt x="328" y="583"/>
                  <a:pt x="559" y="357"/>
                  <a:pt x="603" y="197"/>
                </a:cubicBezTo>
                <a:cubicBezTo>
                  <a:pt x="607" y="185"/>
                  <a:pt x="609" y="173"/>
                  <a:pt x="610" y="160"/>
                </a:cubicBezTo>
                <a:close/>
              </a:path>
            </a:pathLst>
          </a:custGeom>
          <a:solidFill>
            <a:srgbClr val="DE6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r>
              <a:rPr lang="en-US" dirty="0">
                <a:solidFill>
                  <a:schemeClr val="tx2"/>
                </a:solidFill>
              </a:rPr>
              <a:t>11</a:t>
            </a:r>
          </a:p>
        </p:txBody>
      </p:sp>
    </p:spTree>
    <p:extLst>
      <p:ext uri="{BB962C8B-B14F-4D97-AF65-F5344CB8AC3E}">
        <p14:creationId xmlns:p14="http://schemas.microsoft.com/office/powerpoint/2010/main" val="2832573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5"/>
          <p:cNvSpPr txBox="1">
            <a:spLocks noGrp="1"/>
          </p:cNvSpPr>
          <p:nvPr>
            <p:ph type="ctrTitle"/>
          </p:nvPr>
        </p:nvSpPr>
        <p:spPr>
          <a:xfrm>
            <a:off x="1135119" y="189185"/>
            <a:ext cx="9144000" cy="979706"/>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1D355C"/>
              </a:buClr>
              <a:buSzPts val="3959"/>
              <a:buFont typeface="Arial Black"/>
              <a:buNone/>
            </a:pPr>
            <a:br>
              <a:rPr lang="en-US" sz="3959" b="0" dirty="0">
                <a:solidFill>
                  <a:srgbClr val="1D355C"/>
                </a:solidFill>
                <a:latin typeface="Arial Black"/>
                <a:ea typeface="Arial Black"/>
                <a:cs typeface="Arial Black"/>
                <a:sym typeface="Arial Black"/>
              </a:rPr>
            </a:br>
            <a:br>
              <a:rPr lang="en-US" sz="3959" dirty="0">
                <a:solidFill>
                  <a:srgbClr val="1D355C"/>
                </a:solidFill>
                <a:latin typeface="Arial Black"/>
                <a:ea typeface="Arial Black"/>
                <a:cs typeface="Arial Black"/>
                <a:sym typeface="Arial Black"/>
              </a:rPr>
            </a:br>
            <a:endParaRPr sz="3959" dirty="0">
              <a:solidFill>
                <a:srgbClr val="1D355C"/>
              </a:solidFill>
              <a:latin typeface="Arial Black"/>
              <a:ea typeface="Arial Black"/>
              <a:cs typeface="Arial Black"/>
              <a:sym typeface="Arial Black"/>
            </a:endParaRPr>
          </a:p>
        </p:txBody>
      </p:sp>
      <p:sp>
        <p:nvSpPr>
          <p:cNvPr id="8" name="TextBox 7"/>
          <p:cNvSpPr txBox="1"/>
          <p:nvPr/>
        </p:nvSpPr>
        <p:spPr>
          <a:xfrm>
            <a:off x="-1432558" y="0"/>
            <a:ext cx="752540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a:ln>
                  <a:noFill/>
                </a:ln>
                <a:solidFill>
                  <a:srgbClr val="007CBA">
                    <a:lumMod val="50000"/>
                  </a:srgbClr>
                </a:solidFill>
                <a:effectLst/>
                <a:uLnTx/>
                <a:uFillTx/>
                <a:latin typeface="Arial"/>
                <a:ea typeface="+mn-ea"/>
                <a:cs typeface="+mn-cs"/>
              </a:rPr>
              <a:t>Slurm</a:t>
            </a:r>
            <a:r>
              <a:rPr kumimoji="0" lang="en-US" sz="3600" b="1" i="0" u="none" strike="noStrike" kern="1200" cap="none" spc="0" normalizeH="0" baseline="0" noProof="0" dirty="0">
                <a:ln>
                  <a:noFill/>
                </a:ln>
                <a:solidFill>
                  <a:srgbClr val="007CBA">
                    <a:lumMod val="50000"/>
                  </a:srgbClr>
                </a:solidFill>
                <a:effectLst/>
                <a:uLnTx/>
                <a:uFillTx/>
                <a:latin typeface="Arial"/>
                <a:ea typeface="+mn-ea"/>
                <a:cs typeface="+mn-cs"/>
              </a:rPr>
              <a:t> Scheduler</a:t>
            </a:r>
          </a:p>
        </p:txBody>
      </p:sp>
      <p:sp>
        <p:nvSpPr>
          <p:cNvPr id="9" name="Content Placeholder 2"/>
          <p:cNvSpPr txBox="1">
            <a:spLocks/>
          </p:cNvSpPr>
          <p:nvPr/>
        </p:nvSpPr>
        <p:spPr>
          <a:xfrm>
            <a:off x="519212" y="835516"/>
            <a:ext cx="11147272" cy="547592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914400" marR="0" lvl="1" indent="-381000"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L="1371600" marR="0" lvl="2" indent="-355600"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L="1828800" marR="0" lvl="3"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L="2286000" marR="0" lvl="4"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743200" marR="0" lvl="5"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L="3200400" marR="0" lvl="6"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L="3657600" marR="0" lvl="7"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L="4114800" marR="0" lvl="8"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pPr marL="0" indent="0" algn="l" defTabSz="914400"/>
            <a:r>
              <a:rPr lang="en-US" sz="2800" kern="0" dirty="0" err="1">
                <a:solidFill>
                  <a:schemeClr val="accent4">
                    <a:lumMod val="50000"/>
                  </a:schemeClr>
                </a:solidFill>
                <a:latin typeface="Arial" panose="020B0604020202020204" pitchFamily="34" charset="0"/>
                <a:cs typeface="Arial" panose="020B0604020202020204" pitchFamily="34" charset="0"/>
              </a:rPr>
              <a:t>Slurm</a:t>
            </a:r>
            <a:r>
              <a:rPr lang="en-US" sz="2800" kern="0" dirty="0">
                <a:solidFill>
                  <a:schemeClr val="accent4">
                    <a:lumMod val="50000"/>
                  </a:schemeClr>
                </a:solidFill>
                <a:latin typeface="Arial" panose="020B0604020202020204" pitchFamily="34" charset="0"/>
                <a:cs typeface="Arial" panose="020B0604020202020204" pitchFamily="34" charset="0"/>
              </a:rPr>
              <a:t> has three key functions. </a:t>
            </a:r>
          </a:p>
          <a:p>
            <a:pPr marL="514350" indent="-514350" algn="just" defTabSz="914400">
              <a:buClr>
                <a:schemeClr val="accent5">
                  <a:lumMod val="50000"/>
                </a:schemeClr>
              </a:buClr>
              <a:buFont typeface="+mj-lt"/>
              <a:buAutoNum type="arabicPeriod"/>
            </a:pPr>
            <a:r>
              <a:rPr lang="en-US" sz="2800" kern="0" dirty="0">
                <a:solidFill>
                  <a:schemeClr val="accent4">
                    <a:lumMod val="50000"/>
                  </a:schemeClr>
                </a:solidFill>
                <a:latin typeface="Arial" panose="020B0604020202020204" pitchFamily="34" charset="0"/>
                <a:cs typeface="Arial" panose="020B0604020202020204" pitchFamily="34" charset="0"/>
              </a:rPr>
              <a:t>Allocates exclusive and/or non-exclusive access to resources (compute nodes) to users for some duration of time so they can perform work. </a:t>
            </a:r>
          </a:p>
          <a:p>
            <a:pPr marL="514350" indent="-514350" algn="just" defTabSz="914400">
              <a:buClr>
                <a:schemeClr val="accent5">
                  <a:lumMod val="50000"/>
                </a:schemeClr>
              </a:buClr>
              <a:buFont typeface="+mj-lt"/>
              <a:buAutoNum type="arabicPeriod"/>
            </a:pPr>
            <a:r>
              <a:rPr lang="en-US" sz="2800" kern="0" dirty="0">
                <a:solidFill>
                  <a:schemeClr val="accent4">
                    <a:lumMod val="50000"/>
                  </a:schemeClr>
                </a:solidFill>
                <a:latin typeface="Arial" panose="020B0604020202020204" pitchFamily="34" charset="0"/>
                <a:cs typeface="Arial" panose="020B0604020202020204" pitchFamily="34" charset="0"/>
              </a:rPr>
              <a:t>Provides a framework for starting, executing, and monitoring work (normally a parallel job) on the set of allocated nodes. </a:t>
            </a:r>
          </a:p>
          <a:p>
            <a:pPr marL="514350" indent="-514350" algn="just" defTabSz="914400">
              <a:buClr>
                <a:schemeClr val="accent5">
                  <a:lumMod val="50000"/>
                </a:schemeClr>
              </a:buClr>
              <a:buFont typeface="+mj-lt"/>
              <a:buAutoNum type="arabicPeriod"/>
            </a:pPr>
            <a:r>
              <a:rPr lang="en-US" sz="2800" kern="0" dirty="0">
                <a:solidFill>
                  <a:schemeClr val="accent4">
                    <a:lumMod val="50000"/>
                  </a:schemeClr>
                </a:solidFill>
                <a:latin typeface="Arial" panose="020B0604020202020204" pitchFamily="34" charset="0"/>
                <a:cs typeface="Arial" panose="020B0604020202020204" pitchFamily="34" charset="0"/>
              </a:rPr>
              <a:t>Arbitrates contention for resources by managing a queue of pending work. </a:t>
            </a:r>
            <a:endParaRPr lang="en-US" sz="2800" b="1" kern="0" dirty="0">
              <a:solidFill>
                <a:schemeClr val="accent4">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l" defTabSz="914400"/>
            <a:endParaRPr lang="en-US" sz="2800" kern="0" dirty="0">
              <a:solidFill>
                <a:schemeClr val="accent4">
                  <a:lumMod val="50000"/>
                </a:schemeClr>
              </a:solidFill>
              <a:latin typeface="Arial" panose="020B0604020202020204" pitchFamily="34" charset="0"/>
              <a:cs typeface="Arial" panose="020B0604020202020204" pitchFamily="34" charset="0"/>
            </a:endParaRPr>
          </a:p>
        </p:txBody>
      </p:sp>
      <p:sp>
        <p:nvSpPr>
          <p:cNvPr id="2" name="Freeform 5">
            <a:extLst>
              <a:ext uri="{FF2B5EF4-FFF2-40B4-BE49-F238E27FC236}">
                <a16:creationId xmlns:a16="http://schemas.microsoft.com/office/drawing/2014/main" id="{9B4F6243-8609-0075-EBB9-8FED543988D9}"/>
              </a:ext>
            </a:extLst>
          </p:cNvPr>
          <p:cNvSpPr>
            <a:spLocks/>
          </p:cNvSpPr>
          <p:nvPr/>
        </p:nvSpPr>
        <p:spPr bwMode="auto">
          <a:xfrm>
            <a:off x="135231" y="6367825"/>
            <a:ext cx="458479" cy="410003"/>
          </a:xfrm>
          <a:custGeom>
            <a:avLst/>
            <a:gdLst>
              <a:gd name="T0" fmla="*/ 610 w 611"/>
              <a:gd name="T1" fmla="*/ 160 h 583"/>
              <a:gd name="T2" fmla="*/ 610 w 611"/>
              <a:gd name="T3" fmla="*/ 159 h 583"/>
              <a:gd name="T4" fmla="*/ 610 w 611"/>
              <a:gd name="T5" fmla="*/ 159 h 583"/>
              <a:gd name="T6" fmla="*/ 607 w 611"/>
              <a:gd name="T7" fmla="*/ 121 h 583"/>
              <a:gd name="T8" fmla="*/ 461 w 611"/>
              <a:gd name="T9" fmla="*/ 2 h 583"/>
              <a:gd name="T10" fmla="*/ 329 w 611"/>
              <a:gd name="T11" fmla="*/ 81 h 583"/>
              <a:gd name="T12" fmla="*/ 196 w 611"/>
              <a:gd name="T13" fmla="*/ 0 h 583"/>
              <a:gd name="T14" fmla="*/ 51 w 611"/>
              <a:gd name="T15" fmla="*/ 114 h 583"/>
              <a:gd name="T16" fmla="*/ 51 w 611"/>
              <a:gd name="T17" fmla="*/ 114 h 583"/>
              <a:gd name="T18" fmla="*/ 328 w 611"/>
              <a:gd name="T19" fmla="*/ 583 h 583"/>
              <a:gd name="T20" fmla="*/ 603 w 611"/>
              <a:gd name="T21" fmla="*/ 197 h 583"/>
              <a:gd name="T22" fmla="*/ 610 w 611"/>
              <a:gd name="T23" fmla="*/ 16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1" h="583">
                <a:moveTo>
                  <a:pt x="610" y="160"/>
                </a:moveTo>
                <a:cubicBezTo>
                  <a:pt x="610" y="160"/>
                  <a:pt x="610" y="159"/>
                  <a:pt x="610" y="159"/>
                </a:cubicBezTo>
                <a:cubicBezTo>
                  <a:pt x="610" y="159"/>
                  <a:pt x="610" y="159"/>
                  <a:pt x="610" y="159"/>
                </a:cubicBezTo>
                <a:cubicBezTo>
                  <a:pt x="611" y="145"/>
                  <a:pt x="610" y="133"/>
                  <a:pt x="607" y="121"/>
                </a:cubicBezTo>
                <a:cubicBezTo>
                  <a:pt x="593" y="53"/>
                  <a:pt x="533" y="2"/>
                  <a:pt x="461" y="2"/>
                </a:cubicBezTo>
                <a:cubicBezTo>
                  <a:pt x="404" y="2"/>
                  <a:pt x="354" y="34"/>
                  <a:pt x="329" y="81"/>
                </a:cubicBezTo>
                <a:cubicBezTo>
                  <a:pt x="304" y="33"/>
                  <a:pt x="254" y="0"/>
                  <a:pt x="196" y="0"/>
                </a:cubicBezTo>
                <a:cubicBezTo>
                  <a:pt x="126" y="0"/>
                  <a:pt x="67" y="49"/>
                  <a:pt x="51" y="114"/>
                </a:cubicBezTo>
                <a:cubicBezTo>
                  <a:pt x="51" y="114"/>
                  <a:pt x="51" y="114"/>
                  <a:pt x="51" y="114"/>
                </a:cubicBezTo>
                <a:cubicBezTo>
                  <a:pt x="0" y="261"/>
                  <a:pt x="328" y="583"/>
                  <a:pt x="328" y="583"/>
                </a:cubicBezTo>
                <a:cubicBezTo>
                  <a:pt x="328" y="583"/>
                  <a:pt x="559" y="357"/>
                  <a:pt x="603" y="197"/>
                </a:cubicBezTo>
                <a:cubicBezTo>
                  <a:pt x="607" y="185"/>
                  <a:pt x="609" y="173"/>
                  <a:pt x="610" y="160"/>
                </a:cubicBezTo>
                <a:close/>
              </a:path>
            </a:pathLst>
          </a:custGeom>
          <a:solidFill>
            <a:srgbClr val="DE6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r>
              <a:rPr lang="en-US" dirty="0">
                <a:solidFill>
                  <a:schemeClr val="tx2"/>
                </a:solidFill>
              </a:rPr>
              <a:t>12</a:t>
            </a:r>
          </a:p>
        </p:txBody>
      </p:sp>
    </p:spTree>
    <p:extLst>
      <p:ext uri="{BB962C8B-B14F-4D97-AF65-F5344CB8AC3E}">
        <p14:creationId xmlns:p14="http://schemas.microsoft.com/office/powerpoint/2010/main" val="1190576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5"/>
          <p:cNvSpPr txBox="1">
            <a:spLocks noGrp="1"/>
          </p:cNvSpPr>
          <p:nvPr>
            <p:ph type="ctrTitle"/>
          </p:nvPr>
        </p:nvSpPr>
        <p:spPr>
          <a:xfrm>
            <a:off x="1135119" y="189185"/>
            <a:ext cx="9144000" cy="979706"/>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1D355C"/>
              </a:buClr>
              <a:buSzPts val="3959"/>
              <a:buFont typeface="Arial Black"/>
              <a:buNone/>
            </a:pPr>
            <a:br>
              <a:rPr lang="en-US" sz="3959" b="0" dirty="0">
                <a:solidFill>
                  <a:srgbClr val="1D355C"/>
                </a:solidFill>
                <a:latin typeface="Arial Black"/>
                <a:ea typeface="Arial Black"/>
                <a:cs typeface="Arial Black"/>
                <a:sym typeface="Arial Black"/>
              </a:rPr>
            </a:br>
            <a:br>
              <a:rPr lang="en-US" sz="3959" dirty="0">
                <a:solidFill>
                  <a:srgbClr val="1D355C"/>
                </a:solidFill>
                <a:latin typeface="Arial Black"/>
                <a:ea typeface="Arial Black"/>
                <a:cs typeface="Arial Black"/>
                <a:sym typeface="Arial Black"/>
              </a:rPr>
            </a:br>
            <a:endParaRPr sz="3959" dirty="0">
              <a:solidFill>
                <a:srgbClr val="1D355C"/>
              </a:solidFill>
              <a:latin typeface="Arial Black"/>
              <a:ea typeface="Arial Black"/>
              <a:cs typeface="Arial Black"/>
              <a:sym typeface="Arial Black"/>
            </a:endParaRPr>
          </a:p>
        </p:txBody>
      </p:sp>
      <p:sp>
        <p:nvSpPr>
          <p:cNvPr id="8" name="TextBox 7"/>
          <p:cNvSpPr txBox="1"/>
          <p:nvPr/>
        </p:nvSpPr>
        <p:spPr>
          <a:xfrm>
            <a:off x="136986" y="56792"/>
            <a:ext cx="82296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7CBA">
                    <a:lumMod val="50000"/>
                  </a:srgbClr>
                </a:solidFill>
                <a:effectLst/>
                <a:uLnTx/>
                <a:uFillTx/>
                <a:latin typeface="Arial"/>
                <a:ea typeface="+mn-ea"/>
                <a:cs typeface="+mn-cs"/>
              </a:rPr>
              <a:t>Queues and Resource Limitations</a:t>
            </a:r>
          </a:p>
        </p:txBody>
      </p:sp>
      <p:sp>
        <p:nvSpPr>
          <p:cNvPr id="7" name="Content Placeholder 2"/>
          <p:cNvSpPr txBox="1">
            <a:spLocks/>
          </p:cNvSpPr>
          <p:nvPr/>
        </p:nvSpPr>
        <p:spPr>
          <a:xfrm>
            <a:off x="435829" y="914400"/>
            <a:ext cx="11167592" cy="127946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914400" marR="0" lvl="1" indent="-381000"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L="1371600" marR="0" lvl="2" indent="-355600"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L="1828800" marR="0" lvl="3"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L="2286000" marR="0" lvl="4"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743200" marR="0" lvl="5"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L="3200400" marR="0" lvl="6"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L="3657600" marR="0" lvl="7"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L="4114800" marR="0" lvl="8"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pPr algn="just" defTabSz="914400">
              <a:buFont typeface="Arial" panose="020B0604020202020204" pitchFamily="34" charset="0"/>
              <a:buChar char="•"/>
            </a:pPr>
            <a:r>
              <a:rPr lang="en-US" sz="2000" kern="0" dirty="0">
                <a:solidFill>
                  <a:schemeClr val="accent4">
                    <a:lumMod val="50000"/>
                  </a:schemeClr>
                </a:solidFill>
                <a:latin typeface="Arial" panose="020B0604020202020204" pitchFamily="34" charset="0"/>
                <a:cs typeface="Arial" panose="020B0604020202020204" pitchFamily="34" charset="0"/>
              </a:rPr>
              <a:t>Currently, priority on the queues is setup such that each project is given equal priority (each project is assigned to a PI) and each member in that project (or PI group) has equal priority. </a:t>
            </a:r>
          </a:p>
          <a:p>
            <a:pPr algn="just" defTabSz="914400">
              <a:buFont typeface="Arial" panose="020B0604020202020204" pitchFamily="34" charset="0"/>
              <a:buChar char="•"/>
            </a:pPr>
            <a:r>
              <a:rPr lang="en-US" sz="2000" kern="0" dirty="0">
                <a:solidFill>
                  <a:schemeClr val="accent4">
                    <a:lumMod val="50000"/>
                  </a:schemeClr>
                </a:solidFill>
                <a:latin typeface="Arial" panose="020B0604020202020204" pitchFamily="34" charset="0"/>
                <a:cs typeface="Arial" panose="020B0604020202020204" pitchFamily="34" charset="0"/>
              </a:rPr>
              <a:t>To view the queues and note information </a:t>
            </a:r>
          </a:p>
          <a:p>
            <a:pPr lvl="1" algn="just" defTabSz="914400">
              <a:buFont typeface="Arial" panose="020B0604020202020204" pitchFamily="34" charset="0"/>
              <a:buChar char="•"/>
            </a:pPr>
            <a:r>
              <a:rPr lang="en-US" kern="0" dirty="0">
                <a:solidFill>
                  <a:schemeClr val="accent4">
                    <a:lumMod val="50000"/>
                  </a:schemeClr>
                </a:solidFill>
                <a:latin typeface="Arial" panose="020B0604020202020204" pitchFamily="34" charset="0"/>
                <a:cs typeface="Arial" panose="020B0604020202020204" pitchFamily="34" charset="0"/>
              </a:rPr>
              <a:t>Type “</a:t>
            </a:r>
            <a:r>
              <a:rPr lang="en-US" kern="0" dirty="0" err="1">
                <a:solidFill>
                  <a:schemeClr val="accent4">
                    <a:lumMod val="50000"/>
                  </a:schemeClr>
                </a:solidFill>
                <a:latin typeface="Arial" panose="020B0604020202020204" pitchFamily="34" charset="0"/>
                <a:cs typeface="Arial" panose="020B0604020202020204" pitchFamily="34" charset="0"/>
              </a:rPr>
              <a:t>sinfo</a:t>
            </a:r>
            <a:r>
              <a:rPr lang="en-US" kern="0" dirty="0">
                <a:solidFill>
                  <a:schemeClr val="accent4">
                    <a:lumMod val="50000"/>
                  </a:schemeClr>
                </a:solidFill>
                <a:latin typeface="Arial" panose="020B0604020202020204" pitchFamily="34" charset="0"/>
                <a:cs typeface="Arial" panose="020B0604020202020204" pitchFamily="34" charset="0"/>
              </a:rPr>
              <a:t>” in your terminal</a:t>
            </a:r>
          </a:p>
        </p:txBody>
      </p:sp>
      <p:sp>
        <p:nvSpPr>
          <p:cNvPr id="6" name="Content Placeholder 2">
            <a:extLst>
              <a:ext uri="{FF2B5EF4-FFF2-40B4-BE49-F238E27FC236}">
                <a16:creationId xmlns:a16="http://schemas.microsoft.com/office/drawing/2014/main" id="{830B4CEC-DB0C-4684-8C3C-BD1A633541FD}"/>
              </a:ext>
            </a:extLst>
          </p:cNvPr>
          <p:cNvSpPr txBox="1">
            <a:spLocks/>
          </p:cNvSpPr>
          <p:nvPr/>
        </p:nvSpPr>
        <p:spPr>
          <a:xfrm>
            <a:off x="7214306" y="2902541"/>
            <a:ext cx="3624149" cy="12794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914400" marR="0" lvl="1" indent="-381000"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L="1371600" marR="0" lvl="2" indent="-355600"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L="1828800" marR="0" lvl="3"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L="2286000" marR="0" lvl="4"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743200" marR="0" lvl="5"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L="3200400" marR="0" lvl="6"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L="3657600" marR="0" lvl="7"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L="4114800" marR="0" lvl="8"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pPr algn="just" defTabSz="914400">
              <a:buFont typeface="Arial" panose="020B0604020202020204" pitchFamily="34" charset="0"/>
              <a:buChar char="•"/>
            </a:pPr>
            <a:r>
              <a:rPr lang="en-US" altLang="zh-CN" sz="2000" dirty="0">
                <a:solidFill>
                  <a:schemeClr val="accent4">
                    <a:lumMod val="50000"/>
                  </a:schemeClr>
                </a:solidFill>
              </a:rPr>
              <a:t>https://ucm.edu/hpc_docs</a:t>
            </a:r>
            <a:endParaRPr lang="en-US" sz="2000" kern="0" dirty="0">
              <a:solidFill>
                <a:schemeClr val="accent4">
                  <a:lumMod val="50000"/>
                </a:schemeClr>
              </a:solidFill>
              <a:latin typeface="Arial" panose="020B0604020202020204" pitchFamily="34" charset="0"/>
              <a:cs typeface="Arial" panose="020B0604020202020204" pitchFamily="34" charset="0"/>
            </a:endParaRPr>
          </a:p>
        </p:txBody>
      </p:sp>
      <p:sp>
        <p:nvSpPr>
          <p:cNvPr id="2" name="Freeform 5">
            <a:extLst>
              <a:ext uri="{FF2B5EF4-FFF2-40B4-BE49-F238E27FC236}">
                <a16:creationId xmlns:a16="http://schemas.microsoft.com/office/drawing/2014/main" id="{26ED3F99-EB54-A45C-E054-7023FE5D1042}"/>
              </a:ext>
            </a:extLst>
          </p:cNvPr>
          <p:cNvSpPr>
            <a:spLocks/>
          </p:cNvSpPr>
          <p:nvPr/>
        </p:nvSpPr>
        <p:spPr bwMode="auto">
          <a:xfrm>
            <a:off x="135231" y="6367825"/>
            <a:ext cx="458479" cy="410003"/>
          </a:xfrm>
          <a:custGeom>
            <a:avLst/>
            <a:gdLst>
              <a:gd name="T0" fmla="*/ 610 w 611"/>
              <a:gd name="T1" fmla="*/ 160 h 583"/>
              <a:gd name="T2" fmla="*/ 610 w 611"/>
              <a:gd name="T3" fmla="*/ 159 h 583"/>
              <a:gd name="T4" fmla="*/ 610 w 611"/>
              <a:gd name="T5" fmla="*/ 159 h 583"/>
              <a:gd name="T6" fmla="*/ 607 w 611"/>
              <a:gd name="T7" fmla="*/ 121 h 583"/>
              <a:gd name="T8" fmla="*/ 461 w 611"/>
              <a:gd name="T9" fmla="*/ 2 h 583"/>
              <a:gd name="T10" fmla="*/ 329 w 611"/>
              <a:gd name="T11" fmla="*/ 81 h 583"/>
              <a:gd name="T12" fmla="*/ 196 w 611"/>
              <a:gd name="T13" fmla="*/ 0 h 583"/>
              <a:gd name="T14" fmla="*/ 51 w 611"/>
              <a:gd name="T15" fmla="*/ 114 h 583"/>
              <a:gd name="T16" fmla="*/ 51 w 611"/>
              <a:gd name="T17" fmla="*/ 114 h 583"/>
              <a:gd name="T18" fmla="*/ 328 w 611"/>
              <a:gd name="T19" fmla="*/ 583 h 583"/>
              <a:gd name="T20" fmla="*/ 603 w 611"/>
              <a:gd name="T21" fmla="*/ 197 h 583"/>
              <a:gd name="T22" fmla="*/ 610 w 611"/>
              <a:gd name="T23" fmla="*/ 16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1" h="583">
                <a:moveTo>
                  <a:pt x="610" y="160"/>
                </a:moveTo>
                <a:cubicBezTo>
                  <a:pt x="610" y="160"/>
                  <a:pt x="610" y="159"/>
                  <a:pt x="610" y="159"/>
                </a:cubicBezTo>
                <a:cubicBezTo>
                  <a:pt x="610" y="159"/>
                  <a:pt x="610" y="159"/>
                  <a:pt x="610" y="159"/>
                </a:cubicBezTo>
                <a:cubicBezTo>
                  <a:pt x="611" y="145"/>
                  <a:pt x="610" y="133"/>
                  <a:pt x="607" y="121"/>
                </a:cubicBezTo>
                <a:cubicBezTo>
                  <a:pt x="593" y="53"/>
                  <a:pt x="533" y="2"/>
                  <a:pt x="461" y="2"/>
                </a:cubicBezTo>
                <a:cubicBezTo>
                  <a:pt x="404" y="2"/>
                  <a:pt x="354" y="34"/>
                  <a:pt x="329" y="81"/>
                </a:cubicBezTo>
                <a:cubicBezTo>
                  <a:pt x="304" y="33"/>
                  <a:pt x="254" y="0"/>
                  <a:pt x="196" y="0"/>
                </a:cubicBezTo>
                <a:cubicBezTo>
                  <a:pt x="126" y="0"/>
                  <a:pt x="67" y="49"/>
                  <a:pt x="51" y="114"/>
                </a:cubicBezTo>
                <a:cubicBezTo>
                  <a:pt x="51" y="114"/>
                  <a:pt x="51" y="114"/>
                  <a:pt x="51" y="114"/>
                </a:cubicBezTo>
                <a:cubicBezTo>
                  <a:pt x="0" y="261"/>
                  <a:pt x="328" y="583"/>
                  <a:pt x="328" y="583"/>
                </a:cubicBezTo>
                <a:cubicBezTo>
                  <a:pt x="328" y="583"/>
                  <a:pt x="559" y="357"/>
                  <a:pt x="603" y="197"/>
                </a:cubicBezTo>
                <a:cubicBezTo>
                  <a:pt x="607" y="185"/>
                  <a:pt x="609" y="173"/>
                  <a:pt x="610" y="160"/>
                </a:cubicBezTo>
                <a:close/>
              </a:path>
            </a:pathLst>
          </a:custGeom>
          <a:solidFill>
            <a:srgbClr val="DE6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r>
              <a:rPr lang="en-US" dirty="0">
                <a:solidFill>
                  <a:schemeClr val="tx2"/>
                </a:solidFill>
              </a:rPr>
              <a:t>13</a:t>
            </a:r>
          </a:p>
        </p:txBody>
      </p:sp>
      <p:sp>
        <p:nvSpPr>
          <p:cNvPr id="4" name="TextBox 3">
            <a:extLst>
              <a:ext uri="{FF2B5EF4-FFF2-40B4-BE49-F238E27FC236}">
                <a16:creationId xmlns:a16="http://schemas.microsoft.com/office/drawing/2014/main" id="{B488D2DA-671A-BA0C-B576-050B105565BC}"/>
              </a:ext>
            </a:extLst>
          </p:cNvPr>
          <p:cNvSpPr txBox="1"/>
          <p:nvPr/>
        </p:nvSpPr>
        <p:spPr>
          <a:xfrm>
            <a:off x="7391336" y="2405137"/>
            <a:ext cx="2850460" cy="400110"/>
          </a:xfrm>
          <a:prstGeom prst="rect">
            <a:avLst/>
          </a:prstGeom>
          <a:noFill/>
        </p:spPr>
        <p:txBody>
          <a:bodyPr wrap="none" rtlCol="0">
            <a:spAutoFit/>
          </a:bodyPr>
          <a:lstStyle/>
          <a:p>
            <a:r>
              <a:rPr lang="en-US" sz="2000" dirty="0">
                <a:solidFill>
                  <a:srgbClr val="095092"/>
                </a:solidFill>
              </a:rPr>
              <a:t>Documentation website</a:t>
            </a:r>
          </a:p>
        </p:txBody>
      </p:sp>
      <p:pic>
        <p:nvPicPr>
          <p:cNvPr id="5" name="Picture 4" descr="Text&#10;&#10;Description automatically generated">
            <a:extLst>
              <a:ext uri="{FF2B5EF4-FFF2-40B4-BE49-F238E27FC236}">
                <a16:creationId xmlns:a16="http://schemas.microsoft.com/office/drawing/2014/main" id="{C29CFF77-F37E-5A16-8D9C-B814FFB3D7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38" y="2516228"/>
            <a:ext cx="6366638" cy="3331545"/>
          </a:xfrm>
          <a:prstGeom prst="rect">
            <a:avLst/>
          </a:prstGeom>
        </p:spPr>
      </p:pic>
    </p:spTree>
    <p:extLst>
      <p:ext uri="{BB962C8B-B14F-4D97-AF65-F5344CB8AC3E}">
        <p14:creationId xmlns:p14="http://schemas.microsoft.com/office/powerpoint/2010/main" val="23584584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4E11A4B-3C0C-5021-238C-4EAE9ACC9AA5}"/>
              </a:ext>
            </a:extLst>
          </p:cNvPr>
          <p:cNvSpPr txBox="1"/>
          <p:nvPr/>
        </p:nvSpPr>
        <p:spPr>
          <a:xfrm>
            <a:off x="721850" y="363987"/>
            <a:ext cx="9801337"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95092"/>
                </a:solidFill>
                <a:effectLst/>
                <a:uLnTx/>
                <a:uFillTx/>
                <a:latin typeface="Arial"/>
                <a:ea typeface="+mn-ea"/>
                <a:cs typeface="+mn-cs"/>
              </a:rPr>
              <a:t>Guest Account Login: (During the session you will be given a guest login information)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2000" dirty="0">
              <a:solidFill>
                <a:srgbClr val="095092"/>
              </a:solidFill>
              <a:latin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solidFill>
                  <a:srgbClr val="095092"/>
                </a:solidFill>
                <a:latin typeface="Arial"/>
              </a:rPr>
              <a:t>Otherwise, you can use your own account for this practice session</a:t>
            </a:r>
            <a:endParaRPr kumimoji="0" lang="en-US" sz="2000" b="0" i="0" u="none" strike="noStrike" kern="1200" cap="none" spc="0" normalizeH="0" baseline="0" noProof="0" dirty="0">
              <a:ln>
                <a:noFill/>
              </a:ln>
              <a:solidFill>
                <a:srgbClr val="095092"/>
              </a:solidFill>
              <a:effectLst/>
              <a:uLnTx/>
              <a:uFillTx/>
              <a:latin typeface="Arial"/>
              <a:ea typeface="+mn-ea"/>
              <a:cs typeface="+mn-cs"/>
            </a:endParaRPr>
          </a:p>
        </p:txBody>
      </p:sp>
      <p:sp>
        <p:nvSpPr>
          <p:cNvPr id="8" name="TextBox 7">
            <a:extLst>
              <a:ext uri="{FF2B5EF4-FFF2-40B4-BE49-F238E27FC236}">
                <a16:creationId xmlns:a16="http://schemas.microsoft.com/office/drawing/2014/main" id="{FC49BF66-A7C0-B021-AB33-563D1B62D711}"/>
              </a:ext>
            </a:extLst>
          </p:cNvPr>
          <p:cNvSpPr txBox="1"/>
          <p:nvPr/>
        </p:nvSpPr>
        <p:spPr>
          <a:xfrm>
            <a:off x="721850" y="1541391"/>
            <a:ext cx="11334193" cy="3728649"/>
          </a:xfrm>
          <a:prstGeom prst="rect">
            <a:avLst/>
          </a:prstGeom>
          <a:noFill/>
        </p:spPr>
        <p:txBody>
          <a:bodyPr wrap="none" rtlCol="0">
            <a:spAutoFit/>
          </a:bodyPr>
          <a:lstStyle/>
          <a:p>
            <a:pPr marL="457200" marR="0" lvl="0" indent="-457200" algn="l" defTabSz="457200" rtl="0" eaLnBrk="1" fontAlgn="auto" latinLnBrk="0" hangingPunct="1">
              <a:lnSpc>
                <a:spcPct val="150000"/>
              </a:lnSpc>
              <a:spcBef>
                <a:spcPts val="0"/>
              </a:spcBef>
              <a:spcAft>
                <a:spcPts val="0"/>
              </a:spcAft>
              <a:buClrTx/>
              <a:buSzTx/>
              <a:buFontTx/>
              <a:buAutoNum type="arabicPeriod"/>
              <a:tabLst/>
              <a:defRPr/>
            </a:pPr>
            <a:r>
              <a:rPr kumimoji="0" lang="en-US" sz="2000" b="0" i="0" u="none" strike="noStrike" kern="1200" cap="none" spc="0" normalizeH="0" baseline="0" noProof="0" dirty="0" err="1">
                <a:ln>
                  <a:noFill/>
                </a:ln>
                <a:solidFill>
                  <a:srgbClr val="095092"/>
                </a:solidFill>
                <a:effectLst/>
                <a:uLnTx/>
                <a:uFillTx/>
                <a:latin typeface="Arial"/>
                <a:ea typeface="+mn-ea"/>
                <a:cs typeface="+mn-cs"/>
              </a:rPr>
              <a:t>ssh</a:t>
            </a:r>
            <a:r>
              <a:rPr kumimoji="0" lang="en-US" sz="2000" b="0" i="0" u="none" strike="noStrike" kern="1200" cap="none" spc="0" normalizeH="0" baseline="0" noProof="0" dirty="0">
                <a:ln>
                  <a:noFill/>
                </a:ln>
                <a:solidFill>
                  <a:srgbClr val="095092"/>
                </a:solidFill>
                <a:effectLst/>
                <a:uLnTx/>
                <a:uFillTx/>
                <a:latin typeface="Arial"/>
                <a:ea typeface="+mn-ea"/>
                <a:cs typeface="+mn-cs"/>
              </a:rPr>
              <a:t> </a:t>
            </a:r>
            <a:r>
              <a:rPr kumimoji="0" lang="en-US" sz="2000" b="0" i="0" u="none" strike="noStrike" kern="1200" cap="none" spc="0" normalizeH="0" baseline="0" noProof="0" dirty="0" err="1">
                <a:ln>
                  <a:noFill/>
                </a:ln>
                <a:solidFill>
                  <a:srgbClr val="095092"/>
                </a:solidFill>
                <a:effectLst/>
                <a:uLnTx/>
                <a:uFillTx/>
                <a:latin typeface="Arial"/>
                <a:hlinkClick r:id="rId2"/>
              </a:rPr>
              <a:t>Your_Acct_Name</a:t>
            </a:r>
            <a:r>
              <a:rPr kumimoji="0" lang="en-US" sz="2000" b="0" i="0" u="none" strike="noStrike" kern="1200" cap="none" spc="0" normalizeH="0" baseline="0" noProof="0" dirty="0">
                <a:ln>
                  <a:noFill/>
                </a:ln>
                <a:solidFill>
                  <a:srgbClr val="095092"/>
                </a:solidFill>
                <a:effectLst/>
                <a:uLnTx/>
                <a:uFillTx/>
                <a:latin typeface="Arial"/>
                <a:hlinkClick r:id="rId2"/>
              </a:rPr>
              <a:t>@</a:t>
            </a:r>
            <a:r>
              <a:rPr lang="en-US" sz="2000" dirty="0" err="1">
                <a:solidFill>
                  <a:srgbClr val="095092"/>
                </a:solidFill>
                <a:latin typeface="Arial"/>
                <a:hlinkClick r:id="rId2"/>
              </a:rPr>
              <a:t>login.rc</a:t>
            </a:r>
            <a:r>
              <a:rPr kumimoji="0" lang="en-US" sz="2000" b="0" i="0" u="none" strike="noStrike" kern="1200" cap="none" spc="0" normalizeH="0" baseline="0" noProof="0" dirty="0">
                <a:ln>
                  <a:noFill/>
                </a:ln>
                <a:solidFill>
                  <a:srgbClr val="095092"/>
                </a:solidFill>
                <a:effectLst/>
                <a:uLnTx/>
                <a:uFillTx/>
                <a:latin typeface="Arial"/>
                <a:hlinkClick r:id="rId2"/>
              </a:rPr>
              <a:t>.ucmerced.edu</a:t>
            </a:r>
            <a:endParaRPr kumimoji="0" lang="en-US" sz="2000" b="0" i="0" u="none" strike="noStrike" kern="1200" cap="none" spc="0" normalizeH="0" baseline="0" noProof="0" dirty="0">
              <a:ln>
                <a:noFill/>
              </a:ln>
              <a:solidFill>
                <a:srgbClr val="095092"/>
              </a:solidFill>
              <a:effectLst/>
              <a:uLnTx/>
              <a:uFillTx/>
              <a:latin typeface="Arial"/>
              <a:ea typeface="+mn-ea"/>
              <a:cs typeface="+mn-cs"/>
            </a:endParaRPr>
          </a:p>
          <a:p>
            <a:pPr marL="457200" marR="0" lvl="0" indent="-457200" algn="l" defTabSz="457200" rtl="0" eaLnBrk="1" fontAlgn="auto" latinLnBrk="0" hangingPunct="1">
              <a:lnSpc>
                <a:spcPct val="150000"/>
              </a:lnSpc>
              <a:spcBef>
                <a:spcPts val="0"/>
              </a:spcBef>
              <a:spcAft>
                <a:spcPts val="0"/>
              </a:spcAft>
              <a:buClrTx/>
              <a:buSzTx/>
              <a:buFontTx/>
              <a:buAutoNum type="arabicPeriod"/>
              <a:tabLst/>
              <a:defRPr/>
            </a:pPr>
            <a:r>
              <a:rPr lang="en-US" sz="2000" dirty="0">
                <a:solidFill>
                  <a:srgbClr val="095092"/>
                </a:solidFill>
                <a:latin typeface="Arial"/>
              </a:rPr>
              <a:t>To see the available modules that are installed use the following:</a:t>
            </a:r>
            <a:endParaRPr kumimoji="0" lang="en-US" sz="2000" b="0" i="0" u="none" strike="noStrike" kern="1200" cap="none" spc="0" normalizeH="0" baseline="0" noProof="0" dirty="0">
              <a:ln>
                <a:noFill/>
              </a:ln>
              <a:solidFill>
                <a:srgbClr val="095092"/>
              </a:solidFill>
              <a:effectLst/>
              <a:uLnTx/>
              <a:uFillTx/>
              <a:latin typeface="Arial"/>
              <a:ea typeface="+mn-ea"/>
              <a:cs typeface="+mn-cs"/>
            </a:endParaRPr>
          </a:p>
          <a:p>
            <a:pPr lvl="1">
              <a:lnSpc>
                <a:spcPct val="150000"/>
              </a:lnSpc>
              <a:defRPr/>
            </a:pPr>
            <a:r>
              <a:rPr kumimoji="0" lang="en-US" sz="2000" b="1" i="0" u="none" strike="noStrike" kern="1200" cap="none" spc="0" normalizeH="0" baseline="0" noProof="0" dirty="0">
                <a:ln>
                  <a:noFill/>
                </a:ln>
                <a:solidFill>
                  <a:srgbClr val="095092"/>
                </a:solidFill>
                <a:effectLst/>
                <a:uLnTx/>
                <a:uFillTx/>
                <a:latin typeface="Arial"/>
                <a:ea typeface="+mn-ea"/>
                <a:cs typeface="+mn-cs"/>
              </a:rPr>
              <a:t>module avail</a:t>
            </a:r>
          </a:p>
          <a:p>
            <a:pPr marL="457200" marR="0" lvl="0" indent="-457200" algn="l" defTabSz="457200" rtl="0" eaLnBrk="1" fontAlgn="auto" latinLnBrk="0" hangingPunct="1">
              <a:lnSpc>
                <a:spcPct val="150000"/>
              </a:lnSpc>
              <a:spcBef>
                <a:spcPts val="0"/>
              </a:spcBef>
              <a:spcAft>
                <a:spcPts val="0"/>
              </a:spcAft>
              <a:buClrTx/>
              <a:buSzTx/>
              <a:buFontTx/>
              <a:buAutoNum type="arabicPeriod"/>
              <a:tabLst/>
              <a:defRPr/>
            </a:pPr>
            <a:r>
              <a:rPr kumimoji="0" lang="en-US" sz="2000" b="0" i="0" u="none" strike="noStrike" kern="1200" cap="none" spc="0" normalizeH="0" baseline="0" noProof="0" dirty="0">
                <a:ln>
                  <a:noFill/>
                </a:ln>
                <a:solidFill>
                  <a:srgbClr val="095092"/>
                </a:solidFill>
                <a:effectLst/>
                <a:uLnTx/>
                <a:uFillTx/>
                <a:latin typeface="Arial"/>
                <a:ea typeface="+mn-ea"/>
                <a:cs typeface="+mn-cs"/>
              </a:rPr>
              <a:t>Copy the practice files: (</a:t>
            </a:r>
            <a:r>
              <a:rPr kumimoji="0" lang="en-US" sz="2000" b="0" i="0" u="none" strike="noStrike" kern="1200" cap="none" spc="0" normalizeH="0" baseline="0" noProof="0" dirty="0">
                <a:ln>
                  <a:noFill/>
                </a:ln>
                <a:solidFill>
                  <a:srgbClr val="095092"/>
                </a:solidFill>
                <a:effectLst/>
                <a:highlight>
                  <a:srgbClr val="FFFF00"/>
                </a:highlight>
                <a:uLnTx/>
                <a:uFillTx/>
                <a:latin typeface="Arial"/>
                <a:ea typeface="+mn-ea"/>
                <a:cs typeface="+mn-cs"/>
              </a:rPr>
              <a:t>always use the Tab key from keyboard to help you for autocompletion</a:t>
            </a:r>
            <a:r>
              <a:rPr kumimoji="0" lang="en-US" sz="2000" b="0" i="0" u="none" strike="noStrike" kern="1200" cap="none" spc="0" normalizeH="0" baseline="0" noProof="0" dirty="0">
                <a:ln>
                  <a:noFill/>
                </a:ln>
                <a:solidFill>
                  <a:srgbClr val="095092"/>
                </a:solidFill>
                <a:effectLst/>
                <a:uLnTx/>
                <a:uFillTx/>
                <a:latin typeface="Arial"/>
                <a:ea typeface="+mn-ea"/>
                <a:cs typeface="+mn-cs"/>
              </a:rPr>
              <a:t>)</a:t>
            </a: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95092"/>
                </a:solidFill>
                <a:effectLst/>
                <a:uLnTx/>
                <a:uFillTx/>
                <a:latin typeface="Arial"/>
                <a:ea typeface="+mn-ea"/>
                <a:cs typeface="+mn-cs"/>
              </a:rPr>
              <a:t>	cp –r /home/yyu49/</a:t>
            </a:r>
            <a:r>
              <a:rPr kumimoji="0" lang="en-US" sz="2000" b="1" i="0" u="none" strike="noStrike" kern="1200" cap="none" spc="0" normalizeH="0" baseline="0" noProof="0" dirty="0" err="1">
                <a:ln>
                  <a:noFill/>
                </a:ln>
                <a:solidFill>
                  <a:srgbClr val="095092"/>
                </a:solidFill>
                <a:effectLst/>
                <a:uLnTx/>
                <a:uFillTx/>
                <a:latin typeface="Arial"/>
                <a:ea typeface="+mn-ea"/>
                <a:cs typeface="+mn-cs"/>
              </a:rPr>
              <a:t>hpc_training</a:t>
            </a:r>
            <a:r>
              <a:rPr kumimoji="0" lang="en-US" sz="2000" b="1" i="0" u="none" strike="noStrike" kern="1200" cap="none" spc="0" normalizeH="0" baseline="0" noProof="0" dirty="0">
                <a:ln>
                  <a:noFill/>
                </a:ln>
                <a:solidFill>
                  <a:srgbClr val="095092"/>
                </a:solidFill>
                <a:effectLst/>
                <a:uLnTx/>
                <a:uFillTx/>
                <a:latin typeface="Arial"/>
                <a:ea typeface="+mn-ea"/>
                <a:cs typeface="+mn-cs"/>
              </a:rPr>
              <a:t>/script/serial </a:t>
            </a:r>
            <a:r>
              <a:rPr kumimoji="0" lang="en-US" sz="2000" b="1" i="0" u="none" strike="noStrike" kern="1200" cap="none" spc="0" normalizeH="0" baseline="0" noProof="0" dirty="0">
                <a:ln>
                  <a:noFill/>
                </a:ln>
                <a:solidFill>
                  <a:srgbClr val="095092"/>
                </a:solidFill>
                <a:effectLst/>
                <a:highlight>
                  <a:srgbClr val="FFFF00"/>
                </a:highlight>
                <a:uLnTx/>
                <a:uFillTx/>
                <a:latin typeface="Arial"/>
                <a:ea typeface="+mn-ea"/>
                <a:cs typeface="+mn-cs"/>
              </a:rPr>
              <a:t>.</a:t>
            </a: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95092"/>
                </a:solidFill>
                <a:effectLst/>
                <a:uLnTx/>
                <a:uFillTx/>
                <a:latin typeface="Arial"/>
                <a:ea typeface="+mn-ea"/>
                <a:cs typeface="+mn-cs"/>
              </a:rPr>
              <a:t>	cp –r /home/yyu49/</a:t>
            </a:r>
            <a:r>
              <a:rPr kumimoji="0" lang="en-US" sz="2000" b="1" i="0" u="none" strike="noStrike" kern="1200" cap="none" spc="0" normalizeH="0" baseline="0" noProof="0" dirty="0" err="1">
                <a:ln>
                  <a:noFill/>
                </a:ln>
                <a:solidFill>
                  <a:srgbClr val="095092"/>
                </a:solidFill>
                <a:effectLst/>
                <a:uLnTx/>
                <a:uFillTx/>
                <a:latin typeface="Arial"/>
                <a:ea typeface="+mn-ea"/>
                <a:cs typeface="+mn-cs"/>
              </a:rPr>
              <a:t>hpc_training</a:t>
            </a:r>
            <a:r>
              <a:rPr kumimoji="0" lang="en-US" sz="2000" b="1" i="0" u="none" strike="noStrike" kern="1200" cap="none" spc="0" normalizeH="0" baseline="0" noProof="0" dirty="0">
                <a:ln>
                  <a:noFill/>
                </a:ln>
                <a:solidFill>
                  <a:srgbClr val="095092"/>
                </a:solidFill>
                <a:effectLst/>
                <a:uLnTx/>
                <a:uFillTx/>
                <a:latin typeface="Arial"/>
                <a:ea typeface="+mn-ea"/>
                <a:cs typeface="+mn-cs"/>
              </a:rPr>
              <a:t>/script/parallel </a:t>
            </a:r>
            <a:r>
              <a:rPr kumimoji="0" lang="en-US" sz="2000" b="1" i="0" u="none" strike="noStrike" kern="1200" cap="none" spc="0" normalizeH="0" baseline="0" noProof="0" dirty="0">
                <a:ln>
                  <a:noFill/>
                </a:ln>
                <a:solidFill>
                  <a:srgbClr val="095092"/>
                </a:solidFill>
                <a:effectLst/>
                <a:highlight>
                  <a:srgbClr val="FFFF00"/>
                </a:highlight>
                <a:uLnTx/>
                <a:uFillTx/>
                <a:latin typeface="Arial"/>
                <a:ea typeface="+mn-ea"/>
                <a:cs typeface="+mn-cs"/>
              </a:rPr>
              <a:t>.</a:t>
            </a:r>
          </a:p>
          <a:p>
            <a:pPr marL="0" marR="0" lvl="0" indent="0" algn="l" defTabSz="457200" rtl="0" eaLnBrk="1" fontAlgn="auto" latinLnBrk="0" hangingPunct="1">
              <a:lnSpc>
                <a:spcPct val="150000"/>
              </a:lnSpc>
              <a:spcBef>
                <a:spcPts val="0"/>
              </a:spcBef>
              <a:spcAft>
                <a:spcPts val="0"/>
              </a:spcAft>
              <a:buClrTx/>
              <a:buSzTx/>
              <a:buFontTx/>
              <a:buNone/>
              <a:tabLst/>
              <a:defRPr/>
            </a:pPr>
            <a:r>
              <a:rPr lang="en-US" sz="2000" b="1" dirty="0">
                <a:solidFill>
                  <a:srgbClr val="095092"/>
                </a:solidFill>
                <a:highlight>
                  <a:srgbClr val="FFFF00"/>
                </a:highlight>
                <a:latin typeface="Arial"/>
              </a:rPr>
              <a:t>      The two folders have some sample scripts, user can play around with them</a:t>
            </a:r>
            <a:endParaRPr kumimoji="0" lang="en-US" sz="2000" b="1" i="0" u="none" strike="noStrike" kern="1200" cap="none" spc="0" normalizeH="0" baseline="0" noProof="0" dirty="0">
              <a:ln>
                <a:noFill/>
              </a:ln>
              <a:solidFill>
                <a:srgbClr val="095092"/>
              </a:solidFill>
              <a:effectLst/>
              <a:highlight>
                <a:srgbClr val="FFFF00"/>
              </a:highlight>
              <a:uLnTx/>
              <a:uFillTx/>
              <a:latin typeface="Arial"/>
              <a:ea typeface="+mn-ea"/>
              <a:cs typeface="+mn-cs"/>
            </a:endParaRPr>
          </a:p>
          <a:p>
            <a:pPr marL="0" marR="0" lvl="0" indent="0" algn="l" defTabSz="457200" rtl="0" eaLnBrk="1" fontAlgn="auto" latinLnBrk="0" hangingPunct="1">
              <a:lnSpc>
                <a:spcPct val="150000"/>
              </a:lnSpc>
              <a:spcBef>
                <a:spcPts val="0"/>
              </a:spcBef>
              <a:spcAft>
                <a:spcPts val="0"/>
              </a:spcAft>
              <a:buClrTx/>
              <a:buSzTx/>
              <a:buFontTx/>
              <a:buNone/>
              <a:tabLst/>
              <a:defRPr/>
            </a:pPr>
            <a:r>
              <a:rPr lang="en-US" sz="2000" dirty="0">
                <a:solidFill>
                  <a:srgbClr val="095092"/>
                </a:solidFill>
                <a:latin typeface="Arial"/>
              </a:rPr>
              <a:t>4. Check job: </a:t>
            </a:r>
            <a:r>
              <a:rPr lang="en-US" sz="2000" b="1" dirty="0" err="1">
                <a:solidFill>
                  <a:srgbClr val="095092"/>
                </a:solidFill>
                <a:latin typeface="Arial"/>
              </a:rPr>
              <a:t>squeue</a:t>
            </a:r>
            <a:r>
              <a:rPr lang="en-US" sz="2000" b="1" dirty="0">
                <a:solidFill>
                  <a:srgbClr val="095092"/>
                </a:solidFill>
                <a:latin typeface="Arial"/>
              </a:rPr>
              <a:t> --me</a:t>
            </a:r>
            <a:endParaRPr kumimoji="0" lang="en-US" sz="2000" b="1" i="0" u="none" strike="noStrike" kern="1200" cap="none" spc="0" normalizeH="0" baseline="0" noProof="0" dirty="0">
              <a:ln>
                <a:noFill/>
              </a:ln>
              <a:solidFill>
                <a:srgbClr val="095092"/>
              </a:solidFill>
              <a:effectLst/>
              <a:uLnTx/>
              <a:uFillTx/>
              <a:latin typeface="Arial"/>
              <a:ea typeface="+mn-ea"/>
              <a:cs typeface="+mn-cs"/>
            </a:endParaRPr>
          </a:p>
        </p:txBody>
      </p:sp>
    </p:spTree>
    <p:extLst>
      <p:ext uri="{BB962C8B-B14F-4D97-AF65-F5344CB8AC3E}">
        <p14:creationId xmlns:p14="http://schemas.microsoft.com/office/powerpoint/2010/main" val="169111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5"/>
          <p:cNvSpPr txBox="1">
            <a:spLocks noGrp="1"/>
          </p:cNvSpPr>
          <p:nvPr>
            <p:ph type="ctrTitle"/>
          </p:nvPr>
        </p:nvSpPr>
        <p:spPr>
          <a:xfrm>
            <a:off x="1135119" y="189185"/>
            <a:ext cx="9144000" cy="979706"/>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1D355C"/>
              </a:buClr>
              <a:buSzPts val="3959"/>
              <a:buFont typeface="Arial Black"/>
              <a:buNone/>
            </a:pPr>
            <a:br>
              <a:rPr lang="en-US" sz="3959" b="0" dirty="0">
                <a:solidFill>
                  <a:srgbClr val="1D355C"/>
                </a:solidFill>
                <a:latin typeface="Arial Black"/>
                <a:ea typeface="Arial Black"/>
                <a:cs typeface="Arial Black"/>
                <a:sym typeface="Arial Black"/>
              </a:rPr>
            </a:br>
            <a:br>
              <a:rPr lang="en-US" sz="3959" dirty="0">
                <a:solidFill>
                  <a:srgbClr val="1D355C"/>
                </a:solidFill>
                <a:latin typeface="Arial Black"/>
                <a:ea typeface="Arial Black"/>
                <a:cs typeface="Arial Black"/>
                <a:sym typeface="Arial Black"/>
              </a:rPr>
            </a:br>
            <a:endParaRPr sz="3959" dirty="0">
              <a:solidFill>
                <a:srgbClr val="1D355C"/>
              </a:solidFill>
              <a:latin typeface="Arial Black"/>
              <a:ea typeface="Arial Black"/>
              <a:cs typeface="Arial Black"/>
              <a:sym typeface="Arial Black"/>
            </a:endParaRPr>
          </a:p>
        </p:txBody>
      </p:sp>
      <p:sp>
        <p:nvSpPr>
          <p:cNvPr id="8" name="TextBox 7"/>
          <p:cNvSpPr txBox="1"/>
          <p:nvPr/>
        </p:nvSpPr>
        <p:spPr>
          <a:xfrm>
            <a:off x="-387994" y="56792"/>
            <a:ext cx="665777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dirty="0">
                <a:solidFill>
                  <a:srgbClr val="007CBA">
                    <a:lumMod val="50000"/>
                  </a:srgbClr>
                </a:solidFill>
                <a:latin typeface="Arial"/>
              </a:rPr>
              <a:t>Job Submission Script</a:t>
            </a:r>
            <a:endParaRPr kumimoji="0" lang="en-US" sz="3600" b="1" i="0" u="none" strike="noStrike" kern="1200" cap="none" spc="0" normalizeH="0" baseline="0" noProof="0" dirty="0">
              <a:ln>
                <a:noFill/>
              </a:ln>
              <a:solidFill>
                <a:srgbClr val="007CBA">
                  <a:lumMod val="50000"/>
                </a:srgbClr>
              </a:solidFill>
              <a:effectLst/>
              <a:uLnTx/>
              <a:uFillTx/>
              <a:latin typeface="Arial"/>
              <a:ea typeface="+mn-ea"/>
              <a:cs typeface="+mn-cs"/>
            </a:endParaRPr>
          </a:p>
        </p:txBody>
      </p:sp>
      <p:sp>
        <p:nvSpPr>
          <p:cNvPr id="7" name="Content Placeholder 2"/>
          <p:cNvSpPr txBox="1">
            <a:spLocks/>
          </p:cNvSpPr>
          <p:nvPr/>
        </p:nvSpPr>
        <p:spPr>
          <a:xfrm>
            <a:off x="366027" y="579120"/>
            <a:ext cx="11459945" cy="5699759"/>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914400" marR="0" lvl="1" indent="-381000"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L="1371600" marR="0" lvl="2" indent="-355600"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L="1828800" marR="0" lvl="3"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L="2286000" marR="0" lvl="4"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743200" marR="0" lvl="5"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L="3200400" marR="0" lvl="6"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L="3657600" marR="0" lvl="7"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L="4114800" marR="0" lvl="8"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pPr marL="0" indent="0" algn="l" defTabSz="914400"/>
            <a:r>
              <a:rPr lang="en-US" kern="0" dirty="0">
                <a:solidFill>
                  <a:schemeClr val="accent4">
                    <a:lumMod val="50000"/>
                  </a:schemeClr>
                </a:solidFill>
                <a:latin typeface="Arial" panose="020B0604020202020204" pitchFamily="34" charset="0"/>
                <a:cs typeface="Arial" panose="020B0604020202020204" pitchFamily="34" charset="0"/>
              </a:rPr>
              <a:t>#! /bin/bash  </a:t>
            </a:r>
            <a:r>
              <a:rPr lang="en-US" sz="1700" kern="0" dirty="0">
                <a:solidFill>
                  <a:schemeClr val="accent4">
                    <a:lumMod val="50000"/>
                  </a:schemeClr>
                </a:solidFill>
                <a:latin typeface="Arial" panose="020B0604020202020204" pitchFamily="34" charset="0"/>
                <a:cs typeface="Arial" panose="020B0604020202020204" pitchFamily="34" charset="0"/>
                <a:sym typeface="Wingdings" panose="05000000000000000000" pitchFamily="2" charset="2"/>
              </a:rPr>
              <a:t> “The </a:t>
            </a:r>
            <a:r>
              <a:rPr lang="en-US" sz="1700" kern="0" dirty="0" err="1">
                <a:solidFill>
                  <a:schemeClr val="accent4">
                    <a:lumMod val="50000"/>
                  </a:schemeClr>
                </a:solidFill>
                <a:latin typeface="Arial" panose="020B0604020202020204" pitchFamily="34" charset="0"/>
                <a:cs typeface="Arial" panose="020B0604020202020204" pitchFamily="34" charset="0"/>
                <a:sym typeface="Wingdings" panose="05000000000000000000" pitchFamily="2" charset="2"/>
              </a:rPr>
              <a:t>hashbang</a:t>
            </a:r>
            <a:r>
              <a:rPr lang="en-US" sz="1700" kern="0" dirty="0">
                <a:solidFill>
                  <a:schemeClr val="accent4">
                    <a:lumMod val="50000"/>
                  </a:schemeClr>
                </a:solidFill>
                <a:latin typeface="Arial" panose="020B0604020202020204" pitchFamily="34" charset="0"/>
                <a:cs typeface="Arial" panose="020B0604020202020204" pitchFamily="34" charset="0"/>
                <a:sym typeface="Wingdings" panose="05000000000000000000" pitchFamily="2" charset="2"/>
              </a:rPr>
              <a:t> line”</a:t>
            </a:r>
          </a:p>
          <a:p>
            <a:pPr marL="0" indent="0" algn="l" defTabSz="914400"/>
            <a:r>
              <a:rPr lang="en-US" kern="0" dirty="0">
                <a:solidFill>
                  <a:schemeClr val="accent4">
                    <a:lumMod val="50000"/>
                  </a:schemeClr>
                </a:solidFill>
                <a:latin typeface="Arial" panose="020B0604020202020204" pitchFamily="34" charset="0"/>
                <a:cs typeface="Arial" panose="020B0604020202020204" pitchFamily="34" charset="0"/>
              </a:rPr>
              <a:t>#SBATCH --nodes=1</a:t>
            </a:r>
          </a:p>
          <a:p>
            <a:pPr marL="0" indent="0" algn="l" defTabSz="914400"/>
            <a:r>
              <a:rPr lang="en-US" kern="0" dirty="0">
                <a:solidFill>
                  <a:schemeClr val="accent4">
                    <a:lumMod val="50000"/>
                  </a:schemeClr>
                </a:solidFill>
                <a:latin typeface="Arial" panose="020B0604020202020204" pitchFamily="34" charset="0"/>
                <a:cs typeface="Arial" panose="020B0604020202020204" pitchFamily="34" charset="0"/>
              </a:rPr>
              <a:t>#SBATCH --</a:t>
            </a:r>
            <a:r>
              <a:rPr lang="en-US" kern="0" dirty="0" err="1">
                <a:solidFill>
                  <a:schemeClr val="accent4">
                    <a:lumMod val="50000"/>
                  </a:schemeClr>
                </a:solidFill>
                <a:latin typeface="Arial" panose="020B0604020202020204" pitchFamily="34" charset="0"/>
                <a:cs typeface="Arial" panose="020B0604020202020204" pitchFamily="34" charset="0"/>
              </a:rPr>
              <a:t>ntasks</a:t>
            </a:r>
            <a:r>
              <a:rPr lang="en-US" kern="0" dirty="0">
                <a:solidFill>
                  <a:schemeClr val="accent4">
                    <a:lumMod val="50000"/>
                  </a:schemeClr>
                </a:solidFill>
                <a:latin typeface="Arial" panose="020B0604020202020204" pitchFamily="34" charset="0"/>
                <a:cs typeface="Arial" panose="020B0604020202020204" pitchFamily="34" charset="0"/>
              </a:rPr>
              <a:t>=1</a:t>
            </a:r>
          </a:p>
          <a:p>
            <a:pPr marL="0" indent="0" algn="l" defTabSz="914400"/>
            <a:r>
              <a:rPr lang="en-US" kern="0" dirty="0">
                <a:solidFill>
                  <a:schemeClr val="accent4">
                    <a:lumMod val="50000"/>
                  </a:schemeClr>
                </a:solidFill>
                <a:latin typeface="Arial" panose="020B0604020202020204" pitchFamily="34" charset="0"/>
                <a:cs typeface="Arial" panose="020B0604020202020204" pitchFamily="34" charset="0"/>
              </a:rPr>
              <a:t>#SBATCH -p test </a:t>
            </a:r>
          </a:p>
          <a:p>
            <a:pPr marL="0" indent="0" algn="l" defTabSz="914400"/>
            <a:r>
              <a:rPr lang="en-US" kern="0" dirty="0">
                <a:solidFill>
                  <a:schemeClr val="accent4">
                    <a:lumMod val="50000"/>
                  </a:schemeClr>
                </a:solidFill>
                <a:latin typeface="Arial" panose="020B0604020202020204" pitchFamily="34" charset="0"/>
                <a:cs typeface="Arial" panose="020B0604020202020204" pitchFamily="34" charset="0"/>
              </a:rPr>
              <a:t>#SBATCH --time=0-00:15:00     # 15 minutes</a:t>
            </a:r>
          </a:p>
          <a:p>
            <a:pPr marL="0" indent="0" algn="l" defTabSz="914400"/>
            <a:r>
              <a:rPr lang="en-US" kern="0" dirty="0">
                <a:solidFill>
                  <a:schemeClr val="accent4">
                    <a:lumMod val="50000"/>
                  </a:schemeClr>
                </a:solidFill>
                <a:latin typeface="Arial" panose="020B0604020202020204" pitchFamily="34" charset="0"/>
                <a:cs typeface="Arial" panose="020B0604020202020204" pitchFamily="34" charset="0"/>
              </a:rPr>
              <a:t>#SBATCH --output=my_%</a:t>
            </a:r>
            <a:r>
              <a:rPr lang="en-US" kern="0" dirty="0" err="1">
                <a:solidFill>
                  <a:schemeClr val="accent4">
                    <a:lumMod val="50000"/>
                  </a:schemeClr>
                </a:solidFill>
                <a:latin typeface="Arial" panose="020B0604020202020204" pitchFamily="34" charset="0"/>
                <a:cs typeface="Arial" panose="020B0604020202020204" pitchFamily="34" charset="0"/>
              </a:rPr>
              <a:t>j.stdout</a:t>
            </a:r>
            <a:endParaRPr lang="en-US" kern="0" dirty="0">
              <a:solidFill>
                <a:schemeClr val="accent4">
                  <a:lumMod val="50000"/>
                </a:schemeClr>
              </a:solidFill>
              <a:latin typeface="Arial" panose="020B0604020202020204" pitchFamily="34" charset="0"/>
              <a:cs typeface="Arial" panose="020B0604020202020204" pitchFamily="34" charset="0"/>
            </a:endParaRPr>
          </a:p>
          <a:p>
            <a:pPr marL="0" indent="0" algn="l" defTabSz="914400"/>
            <a:r>
              <a:rPr lang="en-US" kern="0" dirty="0">
                <a:solidFill>
                  <a:schemeClr val="accent4">
                    <a:lumMod val="50000"/>
                  </a:schemeClr>
                </a:solidFill>
                <a:latin typeface="Arial" panose="020B0604020202020204" pitchFamily="34" charset="0"/>
                <a:cs typeface="Arial" panose="020B0604020202020204" pitchFamily="34" charset="0"/>
              </a:rPr>
              <a:t>#SBATCH --job-name=test</a:t>
            </a:r>
          </a:p>
          <a:p>
            <a:pPr marL="0" indent="0" algn="l" defTabSz="914400"/>
            <a:r>
              <a:rPr lang="en-US" kern="0" dirty="0">
                <a:solidFill>
                  <a:schemeClr val="accent4">
                    <a:lumMod val="50000"/>
                  </a:schemeClr>
                </a:solidFill>
                <a:latin typeface="Arial" panose="020B0604020202020204" pitchFamily="34" charset="0"/>
                <a:cs typeface="Arial" panose="020B0604020202020204" pitchFamily="34" charset="0"/>
              </a:rPr>
              <a:t>#SBATCH --export=ALL</a:t>
            </a:r>
          </a:p>
          <a:p>
            <a:pPr marL="0" indent="0" algn="l" defTabSz="914400"/>
            <a:r>
              <a:rPr lang="en-US" altLang="en-US" kern="0" dirty="0" err="1">
                <a:solidFill>
                  <a:schemeClr val="accent4">
                    <a:lumMod val="50000"/>
                  </a:schemeClr>
                </a:solidFill>
                <a:latin typeface="Arial" panose="020B0604020202020204" pitchFamily="34" charset="0"/>
                <a:cs typeface="Arial" panose="020B0604020202020204" pitchFamily="34" charset="0"/>
              </a:rPr>
              <a:t>whoami</a:t>
            </a:r>
            <a:endParaRPr lang="en-US" altLang="en-US" kern="0" dirty="0">
              <a:solidFill>
                <a:schemeClr val="accent4">
                  <a:lumMod val="50000"/>
                </a:schemeClr>
              </a:solidFill>
              <a:latin typeface="Arial" panose="020B0604020202020204" pitchFamily="34" charset="0"/>
              <a:cs typeface="Arial" panose="020B0604020202020204" pitchFamily="34" charset="0"/>
            </a:endParaRPr>
          </a:p>
          <a:p>
            <a:pPr marL="0" indent="0" algn="l" defTabSz="914400"/>
            <a:endParaRPr lang="en-US" altLang="en-US" kern="0" dirty="0">
              <a:solidFill>
                <a:schemeClr val="accent4">
                  <a:lumMod val="50000"/>
                </a:schemeClr>
              </a:solidFill>
              <a:latin typeface="Arial" panose="020B0604020202020204" pitchFamily="34" charset="0"/>
              <a:cs typeface="Arial" panose="020B0604020202020204" pitchFamily="34" charset="0"/>
            </a:endParaRPr>
          </a:p>
          <a:p>
            <a:pPr marL="0" indent="0" algn="l" defTabSz="914400"/>
            <a:r>
              <a:rPr lang="en-US" altLang="en-US" b="1" kern="0" dirty="0">
                <a:solidFill>
                  <a:schemeClr val="accent4">
                    <a:lumMod val="50000"/>
                  </a:schemeClr>
                </a:solidFill>
                <a:latin typeface="Arial" panose="020B0604020202020204" pitchFamily="34" charset="0"/>
                <a:cs typeface="Arial" panose="020B0604020202020204" pitchFamily="34" charset="0"/>
                <a:sym typeface="Wingdings" panose="05000000000000000000" pitchFamily="2" charset="2"/>
              </a:rPr>
              <a:t>How do I actually submit the job?</a:t>
            </a:r>
          </a:p>
          <a:p>
            <a:pPr marL="0" indent="0" algn="l" defTabSz="914400"/>
            <a:r>
              <a:rPr lang="en-US" altLang="en-US" kern="0" dirty="0" err="1">
                <a:solidFill>
                  <a:schemeClr val="accent4">
                    <a:lumMod val="50000"/>
                  </a:schemeClr>
                </a:solidFill>
                <a:latin typeface="Arial" panose="020B0604020202020204" pitchFamily="34" charset="0"/>
                <a:cs typeface="Arial" panose="020B0604020202020204" pitchFamily="34" charset="0"/>
              </a:rPr>
              <a:t>sbatch</a:t>
            </a:r>
            <a:r>
              <a:rPr lang="en-US" altLang="en-US" kern="0" dirty="0">
                <a:solidFill>
                  <a:schemeClr val="accent4">
                    <a:lumMod val="50000"/>
                  </a:schemeClr>
                </a:solidFill>
                <a:latin typeface="Arial" panose="020B0604020202020204" pitchFamily="34" charset="0"/>
                <a:cs typeface="Arial" panose="020B0604020202020204" pitchFamily="34" charset="0"/>
              </a:rPr>
              <a:t> </a:t>
            </a:r>
            <a:r>
              <a:rPr lang="en-US" altLang="en-US" kern="0" dirty="0" err="1">
                <a:solidFill>
                  <a:schemeClr val="accent4">
                    <a:lumMod val="50000"/>
                  </a:schemeClr>
                </a:solidFill>
                <a:latin typeface="Arial" panose="020B0604020202020204" pitchFamily="34" charset="0"/>
                <a:cs typeface="Arial" panose="020B0604020202020204" pitchFamily="34" charset="0"/>
              </a:rPr>
              <a:t>sample.sub</a:t>
            </a:r>
            <a:endParaRPr lang="en-US" altLang="en-US" kern="0" dirty="0">
              <a:solidFill>
                <a:schemeClr val="accent4">
                  <a:lumMod val="50000"/>
                </a:schemeClr>
              </a:solidFill>
              <a:latin typeface="Arial" panose="020B0604020202020204" pitchFamily="34" charset="0"/>
              <a:cs typeface="Arial" panose="020B0604020202020204" pitchFamily="34" charset="0"/>
            </a:endParaRPr>
          </a:p>
          <a:p>
            <a:pPr marL="0" indent="0" algn="l" defTabSz="914400"/>
            <a:endParaRPr lang="en-US" kern="0" dirty="0">
              <a:solidFill>
                <a:schemeClr val="accent4">
                  <a:lumMod val="50000"/>
                </a:schemeClr>
              </a:solidFill>
              <a:latin typeface="Arial" panose="020B0604020202020204" pitchFamily="34" charset="0"/>
              <a:cs typeface="Arial" panose="020B0604020202020204" pitchFamily="34" charset="0"/>
            </a:endParaRPr>
          </a:p>
        </p:txBody>
      </p:sp>
      <p:sp>
        <p:nvSpPr>
          <p:cNvPr id="2" name="Freeform 5">
            <a:extLst>
              <a:ext uri="{FF2B5EF4-FFF2-40B4-BE49-F238E27FC236}">
                <a16:creationId xmlns:a16="http://schemas.microsoft.com/office/drawing/2014/main" id="{4A6385B8-D446-C4D5-3C98-62A10903EC4E}"/>
              </a:ext>
            </a:extLst>
          </p:cNvPr>
          <p:cNvSpPr>
            <a:spLocks/>
          </p:cNvSpPr>
          <p:nvPr/>
        </p:nvSpPr>
        <p:spPr bwMode="auto">
          <a:xfrm>
            <a:off x="135231" y="6367825"/>
            <a:ext cx="458479" cy="410003"/>
          </a:xfrm>
          <a:custGeom>
            <a:avLst/>
            <a:gdLst>
              <a:gd name="T0" fmla="*/ 610 w 611"/>
              <a:gd name="T1" fmla="*/ 160 h 583"/>
              <a:gd name="T2" fmla="*/ 610 w 611"/>
              <a:gd name="T3" fmla="*/ 159 h 583"/>
              <a:gd name="T4" fmla="*/ 610 w 611"/>
              <a:gd name="T5" fmla="*/ 159 h 583"/>
              <a:gd name="T6" fmla="*/ 607 w 611"/>
              <a:gd name="T7" fmla="*/ 121 h 583"/>
              <a:gd name="T8" fmla="*/ 461 w 611"/>
              <a:gd name="T9" fmla="*/ 2 h 583"/>
              <a:gd name="T10" fmla="*/ 329 w 611"/>
              <a:gd name="T11" fmla="*/ 81 h 583"/>
              <a:gd name="T12" fmla="*/ 196 w 611"/>
              <a:gd name="T13" fmla="*/ 0 h 583"/>
              <a:gd name="T14" fmla="*/ 51 w 611"/>
              <a:gd name="T15" fmla="*/ 114 h 583"/>
              <a:gd name="T16" fmla="*/ 51 w 611"/>
              <a:gd name="T17" fmla="*/ 114 h 583"/>
              <a:gd name="T18" fmla="*/ 328 w 611"/>
              <a:gd name="T19" fmla="*/ 583 h 583"/>
              <a:gd name="T20" fmla="*/ 603 w 611"/>
              <a:gd name="T21" fmla="*/ 197 h 583"/>
              <a:gd name="T22" fmla="*/ 610 w 611"/>
              <a:gd name="T23" fmla="*/ 16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1" h="583">
                <a:moveTo>
                  <a:pt x="610" y="160"/>
                </a:moveTo>
                <a:cubicBezTo>
                  <a:pt x="610" y="160"/>
                  <a:pt x="610" y="159"/>
                  <a:pt x="610" y="159"/>
                </a:cubicBezTo>
                <a:cubicBezTo>
                  <a:pt x="610" y="159"/>
                  <a:pt x="610" y="159"/>
                  <a:pt x="610" y="159"/>
                </a:cubicBezTo>
                <a:cubicBezTo>
                  <a:pt x="611" y="145"/>
                  <a:pt x="610" y="133"/>
                  <a:pt x="607" y="121"/>
                </a:cubicBezTo>
                <a:cubicBezTo>
                  <a:pt x="593" y="53"/>
                  <a:pt x="533" y="2"/>
                  <a:pt x="461" y="2"/>
                </a:cubicBezTo>
                <a:cubicBezTo>
                  <a:pt x="404" y="2"/>
                  <a:pt x="354" y="34"/>
                  <a:pt x="329" y="81"/>
                </a:cubicBezTo>
                <a:cubicBezTo>
                  <a:pt x="304" y="33"/>
                  <a:pt x="254" y="0"/>
                  <a:pt x="196" y="0"/>
                </a:cubicBezTo>
                <a:cubicBezTo>
                  <a:pt x="126" y="0"/>
                  <a:pt x="67" y="49"/>
                  <a:pt x="51" y="114"/>
                </a:cubicBezTo>
                <a:cubicBezTo>
                  <a:pt x="51" y="114"/>
                  <a:pt x="51" y="114"/>
                  <a:pt x="51" y="114"/>
                </a:cubicBezTo>
                <a:cubicBezTo>
                  <a:pt x="0" y="261"/>
                  <a:pt x="328" y="583"/>
                  <a:pt x="328" y="583"/>
                </a:cubicBezTo>
                <a:cubicBezTo>
                  <a:pt x="328" y="583"/>
                  <a:pt x="559" y="357"/>
                  <a:pt x="603" y="197"/>
                </a:cubicBezTo>
                <a:cubicBezTo>
                  <a:pt x="607" y="185"/>
                  <a:pt x="609" y="173"/>
                  <a:pt x="610" y="160"/>
                </a:cubicBezTo>
                <a:close/>
              </a:path>
            </a:pathLst>
          </a:custGeom>
          <a:solidFill>
            <a:srgbClr val="DE6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r>
              <a:rPr lang="en-US" dirty="0">
                <a:solidFill>
                  <a:schemeClr val="tx2"/>
                </a:solidFill>
              </a:rPr>
              <a:t>16</a:t>
            </a:r>
          </a:p>
        </p:txBody>
      </p:sp>
    </p:spTree>
    <p:extLst>
      <p:ext uri="{BB962C8B-B14F-4D97-AF65-F5344CB8AC3E}">
        <p14:creationId xmlns:p14="http://schemas.microsoft.com/office/powerpoint/2010/main" val="14068434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5"/>
          <p:cNvSpPr txBox="1">
            <a:spLocks noGrp="1"/>
          </p:cNvSpPr>
          <p:nvPr>
            <p:ph type="ctrTitle"/>
          </p:nvPr>
        </p:nvSpPr>
        <p:spPr>
          <a:xfrm>
            <a:off x="1135119" y="189185"/>
            <a:ext cx="9144000" cy="979706"/>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1D355C"/>
              </a:buClr>
              <a:buSzPts val="3959"/>
              <a:buFont typeface="Arial Black"/>
              <a:buNone/>
            </a:pPr>
            <a:br>
              <a:rPr lang="en-US" sz="3959" b="0" dirty="0">
                <a:solidFill>
                  <a:srgbClr val="1D355C"/>
                </a:solidFill>
                <a:latin typeface="Arial Black"/>
                <a:ea typeface="Arial Black"/>
                <a:cs typeface="Arial Black"/>
                <a:sym typeface="Arial Black"/>
              </a:rPr>
            </a:br>
            <a:br>
              <a:rPr lang="en-US" sz="3959" dirty="0">
                <a:solidFill>
                  <a:srgbClr val="1D355C"/>
                </a:solidFill>
                <a:latin typeface="Arial Black"/>
                <a:ea typeface="Arial Black"/>
                <a:cs typeface="Arial Black"/>
                <a:sym typeface="Arial Black"/>
              </a:rPr>
            </a:br>
            <a:endParaRPr sz="3959" dirty="0">
              <a:solidFill>
                <a:srgbClr val="1D355C"/>
              </a:solidFill>
              <a:latin typeface="Arial Black"/>
              <a:ea typeface="Arial Black"/>
              <a:cs typeface="Arial Black"/>
              <a:sym typeface="Arial Black"/>
            </a:endParaRPr>
          </a:p>
        </p:txBody>
      </p:sp>
      <p:sp>
        <p:nvSpPr>
          <p:cNvPr id="8" name="TextBox 7"/>
          <p:cNvSpPr txBox="1"/>
          <p:nvPr/>
        </p:nvSpPr>
        <p:spPr>
          <a:xfrm>
            <a:off x="-646560" y="32707"/>
            <a:ext cx="8693721" cy="646331"/>
          </a:xfrm>
          <a:prstGeom prst="rect">
            <a:avLst/>
          </a:prstGeom>
          <a:noFill/>
        </p:spPr>
        <p:txBody>
          <a:bodyPr wrap="square" rtlCol="0">
            <a:spAutoFit/>
          </a:bodyPr>
          <a:lstStyle/>
          <a:p>
            <a:pPr lvl="0" algn="ctr" defTabSz="914400"/>
            <a:r>
              <a:rPr lang="en-US" sz="3600" b="1" dirty="0">
                <a:solidFill>
                  <a:srgbClr val="007CBA">
                    <a:lumMod val="50000"/>
                  </a:srgbClr>
                </a:solidFill>
              </a:rPr>
              <a:t>Simple Job Submission Demo</a:t>
            </a:r>
            <a:endParaRPr kumimoji="0" lang="en-US" sz="3600" b="1" i="0" u="none" strike="noStrike" kern="1200" cap="none" spc="0" normalizeH="0" baseline="0" noProof="0" dirty="0">
              <a:ln>
                <a:noFill/>
              </a:ln>
              <a:solidFill>
                <a:srgbClr val="007CBA">
                  <a:lumMod val="50000"/>
                </a:srgbClr>
              </a:solidFill>
              <a:effectLst/>
              <a:uLnTx/>
              <a:uFillTx/>
              <a:latin typeface="Arial"/>
              <a:ea typeface="+mn-ea"/>
              <a:cs typeface="+mn-cs"/>
            </a:endParaRPr>
          </a:p>
        </p:txBody>
      </p:sp>
      <p:sp>
        <p:nvSpPr>
          <p:cNvPr id="6" name="Content Placeholder 2">
            <a:extLst>
              <a:ext uri="{FF2B5EF4-FFF2-40B4-BE49-F238E27FC236}">
                <a16:creationId xmlns:a16="http://schemas.microsoft.com/office/drawing/2014/main" id="{3BBE54D1-A38A-214B-BCE3-888B31BEC4E1}"/>
              </a:ext>
            </a:extLst>
          </p:cNvPr>
          <p:cNvSpPr txBox="1">
            <a:spLocks/>
          </p:cNvSpPr>
          <p:nvPr/>
        </p:nvSpPr>
        <p:spPr>
          <a:xfrm>
            <a:off x="598738" y="1032197"/>
            <a:ext cx="11314737" cy="3501703"/>
          </a:xfrm>
          <a:prstGeom prst="rect">
            <a:avLst/>
          </a:prstGeom>
          <a:noFill/>
          <a:ln w="31750">
            <a:solidFill>
              <a:schemeClr val="accent2">
                <a:lumMod val="75000"/>
              </a:schemeClr>
            </a:solid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914400" marR="0" lvl="1" indent="-381000"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L="1371600" marR="0" lvl="2" indent="-355600"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L="1828800" marR="0" lvl="3"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L="2286000" marR="0" lvl="4"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743200" marR="0" lvl="5"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L="3200400" marR="0" lvl="6"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L="3657600" marR="0" lvl="7"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L="4114800" marR="0" lvl="8"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pPr algn="l" defTabSz="914400">
              <a:buFont typeface="Arial" panose="020B0604020202020204" pitchFamily="34" charset="0"/>
              <a:buChar char="•"/>
            </a:pPr>
            <a:r>
              <a:rPr lang="en-US" kern="0" dirty="0">
                <a:solidFill>
                  <a:schemeClr val="accent4">
                    <a:lumMod val="50000"/>
                  </a:schemeClr>
                </a:solidFill>
                <a:latin typeface="Arial" panose="020B0604020202020204" pitchFamily="34" charset="0"/>
                <a:cs typeface="Arial" panose="020B0604020202020204" pitchFamily="34" charset="0"/>
              </a:rPr>
              <a:t>Run single python job</a:t>
            </a:r>
          </a:p>
          <a:p>
            <a:pPr marL="50800" indent="0" algn="l" defTabSz="914400"/>
            <a:endParaRPr lang="en-US" sz="2400" kern="0" dirty="0">
              <a:solidFill>
                <a:schemeClr val="accent4">
                  <a:lumMod val="50000"/>
                </a:schemeClr>
              </a:solidFill>
              <a:latin typeface="Arial" panose="020B0604020202020204" pitchFamily="34" charset="0"/>
              <a:cs typeface="Arial" panose="020B0604020202020204" pitchFamily="34" charset="0"/>
            </a:endParaRPr>
          </a:p>
          <a:p>
            <a:pPr marL="50800" indent="0" algn="l" defTabSz="914400"/>
            <a:r>
              <a:rPr lang="en-US" kern="0" dirty="0">
                <a:solidFill>
                  <a:schemeClr val="accent4">
                    <a:lumMod val="50000"/>
                  </a:schemeClr>
                </a:solidFill>
                <a:latin typeface="Arial" panose="020B0604020202020204" pitchFamily="34" charset="0"/>
                <a:cs typeface="Arial" panose="020B0604020202020204" pitchFamily="34" charset="0"/>
              </a:rPr>
              <a:t>     Python_test1.py</a:t>
            </a:r>
          </a:p>
          <a:p>
            <a:pPr algn="l" defTabSz="914400">
              <a:buFont typeface="Arial" panose="020B0604020202020204" pitchFamily="34" charset="0"/>
              <a:buChar char="•"/>
            </a:pPr>
            <a:endParaRPr lang="en-US" kern="0" dirty="0">
              <a:solidFill>
                <a:schemeClr val="accent4">
                  <a:lumMod val="50000"/>
                </a:schemeClr>
              </a:solidFill>
              <a:latin typeface="Arial" panose="020B0604020202020204" pitchFamily="34" charset="0"/>
              <a:cs typeface="Arial" panose="020B0604020202020204" pitchFamily="34" charset="0"/>
            </a:endParaRPr>
          </a:p>
          <a:p>
            <a:pPr algn="l" defTabSz="914400">
              <a:buFont typeface="Arial" panose="020B0604020202020204" pitchFamily="34" charset="0"/>
              <a:buChar char="•"/>
            </a:pPr>
            <a:endParaRPr lang="en-US" kern="0" dirty="0">
              <a:solidFill>
                <a:schemeClr val="accent4">
                  <a:lumMod val="50000"/>
                </a:schemeClr>
              </a:solidFill>
              <a:latin typeface="Arial" panose="020B0604020202020204" pitchFamily="34" charset="0"/>
              <a:cs typeface="Arial" panose="020B0604020202020204" pitchFamily="34" charset="0"/>
            </a:endParaRPr>
          </a:p>
          <a:p>
            <a:pPr algn="l" defTabSz="914400">
              <a:buFont typeface="Arial" panose="020B0604020202020204" pitchFamily="34" charset="0"/>
              <a:buChar char="•"/>
            </a:pPr>
            <a:r>
              <a:rPr lang="en-US" kern="0" dirty="0">
                <a:solidFill>
                  <a:schemeClr val="accent4">
                    <a:lumMod val="50000"/>
                  </a:schemeClr>
                </a:solidFill>
                <a:latin typeface="Arial" panose="020B0604020202020204" pitchFamily="34" charset="0"/>
                <a:cs typeface="Arial" panose="020B0604020202020204" pitchFamily="34" charset="0"/>
              </a:rPr>
              <a:t>Check the status of the job using “</a:t>
            </a:r>
            <a:r>
              <a:rPr lang="en-US" kern="0" dirty="0" err="1">
                <a:solidFill>
                  <a:schemeClr val="accent4">
                    <a:lumMod val="50000"/>
                  </a:schemeClr>
                </a:solidFill>
                <a:latin typeface="Arial" panose="020B0604020202020204" pitchFamily="34" charset="0"/>
                <a:cs typeface="Arial" panose="020B0604020202020204" pitchFamily="34" charset="0"/>
              </a:rPr>
              <a:t>squeue</a:t>
            </a:r>
            <a:r>
              <a:rPr lang="en-US" kern="0" dirty="0">
                <a:solidFill>
                  <a:schemeClr val="accent4">
                    <a:lumMod val="50000"/>
                  </a:schemeClr>
                </a:solidFill>
                <a:latin typeface="Arial" panose="020B0604020202020204" pitchFamily="34" charset="0"/>
                <a:cs typeface="Arial" panose="020B0604020202020204" pitchFamily="34" charset="0"/>
              </a:rPr>
              <a:t> –u username” or “</a:t>
            </a:r>
            <a:r>
              <a:rPr lang="en-US" kern="0" dirty="0" err="1">
                <a:solidFill>
                  <a:schemeClr val="accent4">
                    <a:lumMod val="50000"/>
                  </a:schemeClr>
                </a:solidFill>
                <a:latin typeface="Arial" panose="020B0604020202020204" pitchFamily="34" charset="0"/>
                <a:cs typeface="Arial" panose="020B0604020202020204" pitchFamily="34" charset="0"/>
              </a:rPr>
              <a:t>squeue</a:t>
            </a:r>
            <a:r>
              <a:rPr lang="en-US" kern="0" dirty="0">
                <a:solidFill>
                  <a:schemeClr val="accent4">
                    <a:lumMod val="50000"/>
                  </a:schemeClr>
                </a:solidFill>
                <a:latin typeface="Arial" panose="020B0604020202020204" pitchFamily="34" charset="0"/>
                <a:cs typeface="Arial" panose="020B0604020202020204" pitchFamily="34" charset="0"/>
              </a:rPr>
              <a:t> --me” commands</a:t>
            </a:r>
          </a:p>
          <a:p>
            <a:pPr algn="l" defTabSz="914400"/>
            <a:endParaRPr lang="en-US" kern="0" dirty="0">
              <a:solidFill>
                <a:schemeClr val="accent4">
                  <a:lumMod val="50000"/>
                </a:schemeClr>
              </a:solidFill>
              <a:latin typeface="Arial" panose="020B0604020202020204" pitchFamily="34" charset="0"/>
              <a:cs typeface="Arial" panose="020B0604020202020204" pitchFamily="34" charset="0"/>
            </a:endParaRPr>
          </a:p>
        </p:txBody>
      </p:sp>
      <p:sp>
        <p:nvSpPr>
          <p:cNvPr id="2" name="Freeform 5">
            <a:extLst>
              <a:ext uri="{FF2B5EF4-FFF2-40B4-BE49-F238E27FC236}">
                <a16:creationId xmlns:a16="http://schemas.microsoft.com/office/drawing/2014/main" id="{7A6191D0-4FBB-1ADA-09CB-6791E6B8FF53}"/>
              </a:ext>
            </a:extLst>
          </p:cNvPr>
          <p:cNvSpPr>
            <a:spLocks/>
          </p:cNvSpPr>
          <p:nvPr/>
        </p:nvSpPr>
        <p:spPr bwMode="auto">
          <a:xfrm>
            <a:off x="135231" y="6367825"/>
            <a:ext cx="458479" cy="410003"/>
          </a:xfrm>
          <a:custGeom>
            <a:avLst/>
            <a:gdLst>
              <a:gd name="T0" fmla="*/ 610 w 611"/>
              <a:gd name="T1" fmla="*/ 160 h 583"/>
              <a:gd name="T2" fmla="*/ 610 w 611"/>
              <a:gd name="T3" fmla="*/ 159 h 583"/>
              <a:gd name="T4" fmla="*/ 610 w 611"/>
              <a:gd name="T5" fmla="*/ 159 h 583"/>
              <a:gd name="T6" fmla="*/ 607 w 611"/>
              <a:gd name="T7" fmla="*/ 121 h 583"/>
              <a:gd name="T8" fmla="*/ 461 w 611"/>
              <a:gd name="T9" fmla="*/ 2 h 583"/>
              <a:gd name="T10" fmla="*/ 329 w 611"/>
              <a:gd name="T11" fmla="*/ 81 h 583"/>
              <a:gd name="T12" fmla="*/ 196 w 611"/>
              <a:gd name="T13" fmla="*/ 0 h 583"/>
              <a:gd name="T14" fmla="*/ 51 w 611"/>
              <a:gd name="T15" fmla="*/ 114 h 583"/>
              <a:gd name="T16" fmla="*/ 51 w 611"/>
              <a:gd name="T17" fmla="*/ 114 h 583"/>
              <a:gd name="T18" fmla="*/ 328 w 611"/>
              <a:gd name="T19" fmla="*/ 583 h 583"/>
              <a:gd name="T20" fmla="*/ 603 w 611"/>
              <a:gd name="T21" fmla="*/ 197 h 583"/>
              <a:gd name="T22" fmla="*/ 610 w 611"/>
              <a:gd name="T23" fmla="*/ 16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1" h="583">
                <a:moveTo>
                  <a:pt x="610" y="160"/>
                </a:moveTo>
                <a:cubicBezTo>
                  <a:pt x="610" y="160"/>
                  <a:pt x="610" y="159"/>
                  <a:pt x="610" y="159"/>
                </a:cubicBezTo>
                <a:cubicBezTo>
                  <a:pt x="610" y="159"/>
                  <a:pt x="610" y="159"/>
                  <a:pt x="610" y="159"/>
                </a:cubicBezTo>
                <a:cubicBezTo>
                  <a:pt x="611" y="145"/>
                  <a:pt x="610" y="133"/>
                  <a:pt x="607" y="121"/>
                </a:cubicBezTo>
                <a:cubicBezTo>
                  <a:pt x="593" y="53"/>
                  <a:pt x="533" y="2"/>
                  <a:pt x="461" y="2"/>
                </a:cubicBezTo>
                <a:cubicBezTo>
                  <a:pt x="404" y="2"/>
                  <a:pt x="354" y="34"/>
                  <a:pt x="329" y="81"/>
                </a:cubicBezTo>
                <a:cubicBezTo>
                  <a:pt x="304" y="33"/>
                  <a:pt x="254" y="0"/>
                  <a:pt x="196" y="0"/>
                </a:cubicBezTo>
                <a:cubicBezTo>
                  <a:pt x="126" y="0"/>
                  <a:pt x="67" y="49"/>
                  <a:pt x="51" y="114"/>
                </a:cubicBezTo>
                <a:cubicBezTo>
                  <a:pt x="51" y="114"/>
                  <a:pt x="51" y="114"/>
                  <a:pt x="51" y="114"/>
                </a:cubicBezTo>
                <a:cubicBezTo>
                  <a:pt x="0" y="261"/>
                  <a:pt x="328" y="583"/>
                  <a:pt x="328" y="583"/>
                </a:cubicBezTo>
                <a:cubicBezTo>
                  <a:pt x="328" y="583"/>
                  <a:pt x="559" y="357"/>
                  <a:pt x="603" y="197"/>
                </a:cubicBezTo>
                <a:cubicBezTo>
                  <a:pt x="607" y="185"/>
                  <a:pt x="609" y="173"/>
                  <a:pt x="610" y="160"/>
                </a:cubicBezTo>
                <a:close/>
              </a:path>
            </a:pathLst>
          </a:custGeom>
          <a:solidFill>
            <a:srgbClr val="DE6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r>
              <a:rPr lang="en-US" dirty="0">
                <a:solidFill>
                  <a:schemeClr val="tx2"/>
                </a:solidFill>
              </a:rPr>
              <a:t>17</a:t>
            </a:r>
          </a:p>
        </p:txBody>
      </p:sp>
    </p:spTree>
    <p:extLst>
      <p:ext uri="{BB962C8B-B14F-4D97-AF65-F5344CB8AC3E}">
        <p14:creationId xmlns:p14="http://schemas.microsoft.com/office/powerpoint/2010/main" val="4228582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5"/>
          <p:cNvSpPr txBox="1">
            <a:spLocks noGrp="1"/>
          </p:cNvSpPr>
          <p:nvPr>
            <p:ph type="ctrTitle"/>
          </p:nvPr>
        </p:nvSpPr>
        <p:spPr>
          <a:xfrm>
            <a:off x="1135119" y="189185"/>
            <a:ext cx="9144000" cy="979706"/>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1D355C"/>
              </a:buClr>
              <a:buSzPts val="3959"/>
              <a:buFont typeface="Arial Black"/>
              <a:buNone/>
            </a:pPr>
            <a:br>
              <a:rPr lang="en-US" sz="3959" b="0" dirty="0">
                <a:solidFill>
                  <a:srgbClr val="1D355C"/>
                </a:solidFill>
                <a:latin typeface="Arial Black"/>
                <a:ea typeface="Arial Black"/>
                <a:cs typeface="Arial Black"/>
                <a:sym typeface="Arial Black"/>
              </a:rPr>
            </a:br>
            <a:br>
              <a:rPr lang="en-US" sz="3959" dirty="0">
                <a:solidFill>
                  <a:srgbClr val="1D355C"/>
                </a:solidFill>
                <a:latin typeface="Arial Black"/>
                <a:ea typeface="Arial Black"/>
                <a:cs typeface="Arial Black"/>
                <a:sym typeface="Arial Black"/>
              </a:rPr>
            </a:br>
            <a:endParaRPr sz="3959" dirty="0">
              <a:solidFill>
                <a:srgbClr val="1D355C"/>
              </a:solidFill>
              <a:latin typeface="Arial Black"/>
              <a:ea typeface="Arial Black"/>
              <a:cs typeface="Arial Black"/>
              <a:sym typeface="Arial Black"/>
            </a:endParaRPr>
          </a:p>
        </p:txBody>
      </p:sp>
      <p:sp>
        <p:nvSpPr>
          <p:cNvPr id="8" name="TextBox 7"/>
          <p:cNvSpPr txBox="1"/>
          <p:nvPr/>
        </p:nvSpPr>
        <p:spPr>
          <a:xfrm>
            <a:off x="3581750" y="189185"/>
            <a:ext cx="4250737" cy="646331"/>
          </a:xfrm>
          <a:prstGeom prst="rect">
            <a:avLst/>
          </a:prstGeom>
          <a:noFill/>
        </p:spPr>
        <p:txBody>
          <a:bodyPr wrap="square" rtlCol="0">
            <a:spAutoFit/>
          </a:bodyPr>
          <a:lstStyle/>
          <a:p>
            <a:pPr lvl="0" algn="ctr" defTabSz="914400"/>
            <a:r>
              <a:rPr kumimoji="0" lang="en-US" sz="3600" b="1" i="0" u="none" strike="noStrike" kern="1200" cap="none" spc="0" normalizeH="0" baseline="0" noProof="0" dirty="0">
                <a:ln>
                  <a:noFill/>
                </a:ln>
                <a:solidFill>
                  <a:srgbClr val="007CBA">
                    <a:lumMod val="50000"/>
                  </a:srgbClr>
                </a:solidFill>
                <a:effectLst/>
                <a:uLnTx/>
                <a:uFillTx/>
                <a:latin typeface="Arial"/>
                <a:ea typeface="+mn-ea"/>
                <a:cs typeface="+mn-cs"/>
              </a:rPr>
              <a:t>Getting</a:t>
            </a:r>
            <a:r>
              <a:rPr kumimoji="0" lang="en-US" sz="3600" b="1" i="0" u="none" strike="noStrike" kern="1200" cap="none" spc="0" normalizeH="0" noProof="0" dirty="0">
                <a:ln>
                  <a:noFill/>
                </a:ln>
                <a:solidFill>
                  <a:srgbClr val="007CBA">
                    <a:lumMod val="50000"/>
                  </a:srgbClr>
                </a:solidFill>
                <a:effectLst/>
                <a:uLnTx/>
                <a:uFillTx/>
                <a:latin typeface="Arial"/>
                <a:ea typeface="+mn-ea"/>
                <a:cs typeface="+mn-cs"/>
              </a:rPr>
              <a:t> Help</a:t>
            </a:r>
            <a:endParaRPr kumimoji="0" lang="en-US" sz="3600" b="1" i="0" u="none" strike="noStrike" kern="1200" cap="none" spc="0" normalizeH="0" baseline="0" noProof="0" dirty="0">
              <a:ln>
                <a:noFill/>
              </a:ln>
              <a:solidFill>
                <a:srgbClr val="007CBA">
                  <a:lumMod val="50000"/>
                </a:srgbClr>
              </a:solidFill>
              <a:effectLst/>
              <a:uLnTx/>
              <a:uFillTx/>
              <a:latin typeface="Arial"/>
              <a:ea typeface="+mn-ea"/>
              <a:cs typeface="+mn-cs"/>
            </a:endParaRPr>
          </a:p>
        </p:txBody>
      </p:sp>
      <p:sp>
        <p:nvSpPr>
          <p:cNvPr id="2" name="Rectangle 1"/>
          <p:cNvSpPr/>
          <p:nvPr/>
        </p:nvSpPr>
        <p:spPr>
          <a:xfrm>
            <a:off x="1572173" y="2494045"/>
            <a:ext cx="11046372" cy="461665"/>
          </a:xfrm>
          <a:prstGeom prst="rect">
            <a:avLst/>
          </a:prstGeom>
        </p:spPr>
        <p:txBody>
          <a:bodyPr wrap="square">
            <a:spAutoFit/>
          </a:bodyPr>
          <a:lstStyle/>
          <a:p>
            <a:r>
              <a:rPr lang="en-US" sz="2400" b="1" dirty="0">
                <a:solidFill>
                  <a:schemeClr val="accent5">
                    <a:lumMod val="50000"/>
                  </a:schemeClr>
                </a:solidFill>
              </a:rPr>
              <a:t>https://</a:t>
            </a:r>
            <a:r>
              <a:rPr lang="en-US" sz="2400" b="1" dirty="0" err="1">
                <a:solidFill>
                  <a:schemeClr val="accent5">
                    <a:lumMod val="50000"/>
                  </a:schemeClr>
                </a:solidFill>
              </a:rPr>
              <a:t>ucmerced.service-now.com</a:t>
            </a:r>
            <a:r>
              <a:rPr lang="en-US" sz="2400" b="1" dirty="0">
                <a:solidFill>
                  <a:schemeClr val="accent5">
                    <a:lumMod val="50000"/>
                  </a:schemeClr>
                </a:solidFill>
              </a:rPr>
              <a:t>/</a:t>
            </a:r>
            <a:r>
              <a:rPr lang="en-US" sz="2400" b="1" dirty="0" err="1">
                <a:solidFill>
                  <a:schemeClr val="accent5">
                    <a:lumMod val="50000"/>
                  </a:schemeClr>
                </a:solidFill>
              </a:rPr>
              <a:t>servicehub?id</a:t>
            </a:r>
            <a:r>
              <a:rPr lang="en-US" sz="2400" b="1" dirty="0">
                <a:solidFill>
                  <a:schemeClr val="accent5">
                    <a:lumMod val="50000"/>
                  </a:schemeClr>
                </a:solidFill>
              </a:rPr>
              <a:t>=</a:t>
            </a:r>
            <a:r>
              <a:rPr lang="en-US" sz="2400" b="1" dirty="0" err="1">
                <a:solidFill>
                  <a:schemeClr val="accent5">
                    <a:lumMod val="50000"/>
                  </a:schemeClr>
                </a:solidFill>
              </a:rPr>
              <a:t>sh_new</a:t>
            </a:r>
            <a:endParaRPr lang="en-US" sz="2400" b="1" dirty="0">
              <a:solidFill>
                <a:schemeClr val="accent5">
                  <a:lumMod val="50000"/>
                </a:schemeClr>
              </a:solidFill>
            </a:endParaRPr>
          </a:p>
        </p:txBody>
      </p:sp>
      <p:sp>
        <p:nvSpPr>
          <p:cNvPr id="7" name="Google Shape;73;p5"/>
          <p:cNvSpPr txBox="1">
            <a:spLocks/>
          </p:cNvSpPr>
          <p:nvPr/>
        </p:nvSpPr>
        <p:spPr>
          <a:xfrm>
            <a:off x="1135119" y="105102"/>
            <a:ext cx="9144000" cy="979706"/>
          </a:xfrm>
          <a:prstGeom prst="rect">
            <a:avLst/>
          </a:prstGeom>
          <a:noFill/>
          <a:ln>
            <a:noFill/>
          </a:ln>
        </p:spPr>
        <p:txBody>
          <a:bodyPr spcFirstLastPara="1" wrap="square" lIns="91425" tIns="45700" rIns="91425" bIns="45700" anchor="b" anchorCtr="0">
            <a:normAutofit fontScale="67500" lnSpcReduction="2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400"/>
              <a:buFont typeface="Calibri"/>
              <a:buNone/>
              <a:defRPr sz="44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defTabSz="914400">
              <a:buClr>
                <a:srgbClr val="1D355C"/>
              </a:buClr>
              <a:buSzPts val="3959"/>
              <a:buFont typeface="Arial Black"/>
              <a:buNone/>
            </a:pPr>
            <a:br>
              <a:rPr lang="en-US" sz="3959" b="0" kern="0">
                <a:solidFill>
                  <a:srgbClr val="1D355C"/>
                </a:solidFill>
                <a:latin typeface="Arial Black"/>
                <a:ea typeface="Arial Black"/>
                <a:cs typeface="Arial Black"/>
                <a:sym typeface="Arial Black"/>
              </a:rPr>
            </a:br>
            <a:br>
              <a:rPr lang="en-US" sz="3959" kern="0">
                <a:solidFill>
                  <a:srgbClr val="1D355C"/>
                </a:solidFill>
                <a:latin typeface="Arial Black"/>
                <a:ea typeface="Arial Black"/>
                <a:cs typeface="Arial Black"/>
                <a:sym typeface="Arial Black"/>
              </a:rPr>
            </a:br>
            <a:endParaRPr lang="en-US" sz="3959" kern="0" dirty="0">
              <a:solidFill>
                <a:srgbClr val="1D355C"/>
              </a:solidFill>
              <a:latin typeface="Arial Black"/>
              <a:ea typeface="Arial Black"/>
              <a:cs typeface="Arial Black"/>
              <a:sym typeface="Arial Black"/>
            </a:endParaRPr>
          </a:p>
        </p:txBody>
      </p:sp>
      <p:sp>
        <p:nvSpPr>
          <p:cNvPr id="3" name="Freeform 5">
            <a:extLst>
              <a:ext uri="{FF2B5EF4-FFF2-40B4-BE49-F238E27FC236}">
                <a16:creationId xmlns:a16="http://schemas.microsoft.com/office/drawing/2014/main" id="{0724EB48-6035-C12A-E6F5-E8D33B38CD24}"/>
              </a:ext>
            </a:extLst>
          </p:cNvPr>
          <p:cNvSpPr>
            <a:spLocks/>
          </p:cNvSpPr>
          <p:nvPr/>
        </p:nvSpPr>
        <p:spPr bwMode="auto">
          <a:xfrm>
            <a:off x="135231" y="6367825"/>
            <a:ext cx="458479" cy="410003"/>
          </a:xfrm>
          <a:custGeom>
            <a:avLst/>
            <a:gdLst>
              <a:gd name="T0" fmla="*/ 610 w 611"/>
              <a:gd name="T1" fmla="*/ 160 h 583"/>
              <a:gd name="T2" fmla="*/ 610 w 611"/>
              <a:gd name="T3" fmla="*/ 159 h 583"/>
              <a:gd name="T4" fmla="*/ 610 w 611"/>
              <a:gd name="T5" fmla="*/ 159 h 583"/>
              <a:gd name="T6" fmla="*/ 607 w 611"/>
              <a:gd name="T7" fmla="*/ 121 h 583"/>
              <a:gd name="T8" fmla="*/ 461 w 611"/>
              <a:gd name="T9" fmla="*/ 2 h 583"/>
              <a:gd name="T10" fmla="*/ 329 w 611"/>
              <a:gd name="T11" fmla="*/ 81 h 583"/>
              <a:gd name="T12" fmla="*/ 196 w 611"/>
              <a:gd name="T13" fmla="*/ 0 h 583"/>
              <a:gd name="T14" fmla="*/ 51 w 611"/>
              <a:gd name="T15" fmla="*/ 114 h 583"/>
              <a:gd name="T16" fmla="*/ 51 w 611"/>
              <a:gd name="T17" fmla="*/ 114 h 583"/>
              <a:gd name="T18" fmla="*/ 328 w 611"/>
              <a:gd name="T19" fmla="*/ 583 h 583"/>
              <a:gd name="T20" fmla="*/ 603 w 611"/>
              <a:gd name="T21" fmla="*/ 197 h 583"/>
              <a:gd name="T22" fmla="*/ 610 w 611"/>
              <a:gd name="T23" fmla="*/ 16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1" h="583">
                <a:moveTo>
                  <a:pt x="610" y="160"/>
                </a:moveTo>
                <a:cubicBezTo>
                  <a:pt x="610" y="160"/>
                  <a:pt x="610" y="159"/>
                  <a:pt x="610" y="159"/>
                </a:cubicBezTo>
                <a:cubicBezTo>
                  <a:pt x="610" y="159"/>
                  <a:pt x="610" y="159"/>
                  <a:pt x="610" y="159"/>
                </a:cubicBezTo>
                <a:cubicBezTo>
                  <a:pt x="611" y="145"/>
                  <a:pt x="610" y="133"/>
                  <a:pt x="607" y="121"/>
                </a:cubicBezTo>
                <a:cubicBezTo>
                  <a:pt x="593" y="53"/>
                  <a:pt x="533" y="2"/>
                  <a:pt x="461" y="2"/>
                </a:cubicBezTo>
                <a:cubicBezTo>
                  <a:pt x="404" y="2"/>
                  <a:pt x="354" y="34"/>
                  <a:pt x="329" y="81"/>
                </a:cubicBezTo>
                <a:cubicBezTo>
                  <a:pt x="304" y="33"/>
                  <a:pt x="254" y="0"/>
                  <a:pt x="196" y="0"/>
                </a:cubicBezTo>
                <a:cubicBezTo>
                  <a:pt x="126" y="0"/>
                  <a:pt x="67" y="49"/>
                  <a:pt x="51" y="114"/>
                </a:cubicBezTo>
                <a:cubicBezTo>
                  <a:pt x="51" y="114"/>
                  <a:pt x="51" y="114"/>
                  <a:pt x="51" y="114"/>
                </a:cubicBezTo>
                <a:cubicBezTo>
                  <a:pt x="0" y="261"/>
                  <a:pt x="328" y="583"/>
                  <a:pt x="328" y="583"/>
                </a:cubicBezTo>
                <a:cubicBezTo>
                  <a:pt x="328" y="583"/>
                  <a:pt x="559" y="357"/>
                  <a:pt x="603" y="197"/>
                </a:cubicBezTo>
                <a:cubicBezTo>
                  <a:pt x="607" y="185"/>
                  <a:pt x="609" y="173"/>
                  <a:pt x="610" y="160"/>
                </a:cubicBezTo>
                <a:close/>
              </a:path>
            </a:pathLst>
          </a:custGeom>
          <a:solidFill>
            <a:srgbClr val="DE6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r>
              <a:rPr lang="en-US" dirty="0">
                <a:solidFill>
                  <a:schemeClr val="tx2"/>
                </a:solidFill>
              </a:rPr>
              <a:t>21</a:t>
            </a:r>
          </a:p>
        </p:txBody>
      </p:sp>
    </p:spTree>
    <p:extLst>
      <p:ext uri="{BB962C8B-B14F-4D97-AF65-F5344CB8AC3E}">
        <p14:creationId xmlns:p14="http://schemas.microsoft.com/office/powerpoint/2010/main" val="1898677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5"/>
          <p:cNvSpPr txBox="1">
            <a:spLocks noGrp="1"/>
          </p:cNvSpPr>
          <p:nvPr>
            <p:ph type="ctrTitle"/>
          </p:nvPr>
        </p:nvSpPr>
        <p:spPr>
          <a:xfrm>
            <a:off x="1135119" y="189185"/>
            <a:ext cx="9144000" cy="979706"/>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1D355C"/>
              </a:buClr>
              <a:buSzPts val="3959"/>
              <a:buFont typeface="Arial Black"/>
              <a:buNone/>
            </a:pPr>
            <a:br>
              <a:rPr lang="en-US" sz="3959" b="0" dirty="0">
                <a:solidFill>
                  <a:srgbClr val="1D355C"/>
                </a:solidFill>
                <a:latin typeface="Arial Black"/>
                <a:ea typeface="Arial Black"/>
                <a:cs typeface="Arial Black"/>
                <a:sym typeface="Arial Black"/>
              </a:rPr>
            </a:br>
            <a:br>
              <a:rPr lang="en-US" sz="3959" dirty="0">
                <a:solidFill>
                  <a:srgbClr val="1D355C"/>
                </a:solidFill>
                <a:latin typeface="Arial Black"/>
                <a:ea typeface="Arial Black"/>
                <a:cs typeface="Arial Black"/>
                <a:sym typeface="Arial Black"/>
              </a:rPr>
            </a:br>
            <a:endParaRPr sz="3959" dirty="0">
              <a:solidFill>
                <a:srgbClr val="1D355C"/>
              </a:solidFill>
              <a:latin typeface="Arial Black"/>
              <a:ea typeface="Arial Black"/>
              <a:cs typeface="Arial Black"/>
              <a:sym typeface="Arial Black"/>
            </a:endParaRPr>
          </a:p>
        </p:txBody>
      </p:sp>
      <p:sp>
        <p:nvSpPr>
          <p:cNvPr id="8" name="TextBox 7"/>
          <p:cNvSpPr txBox="1"/>
          <p:nvPr/>
        </p:nvSpPr>
        <p:spPr>
          <a:xfrm>
            <a:off x="571850" y="32707"/>
            <a:ext cx="4250737" cy="646331"/>
          </a:xfrm>
          <a:prstGeom prst="rect">
            <a:avLst/>
          </a:prstGeom>
          <a:noFill/>
        </p:spPr>
        <p:txBody>
          <a:bodyPr wrap="square" rtlCol="0">
            <a:spAutoFit/>
          </a:bodyPr>
          <a:lstStyle/>
          <a:p>
            <a:pPr lvl="0" algn="ctr" defTabSz="914400"/>
            <a:r>
              <a:rPr kumimoji="0" lang="en-US" sz="3600" b="1" i="0" u="none" strike="noStrike" kern="1200" cap="none" spc="0" normalizeH="0" baseline="0" noProof="0" dirty="0">
                <a:ln>
                  <a:noFill/>
                </a:ln>
                <a:solidFill>
                  <a:srgbClr val="007CBA">
                    <a:lumMod val="50000"/>
                  </a:srgbClr>
                </a:solidFill>
                <a:effectLst/>
                <a:uLnTx/>
                <a:uFillTx/>
                <a:latin typeface="Arial"/>
                <a:ea typeface="+mn-ea"/>
                <a:cs typeface="+mn-cs"/>
              </a:rPr>
              <a:t>HPC</a:t>
            </a:r>
            <a:r>
              <a:rPr kumimoji="0" lang="en-US" sz="3600" b="1" i="0" u="none" strike="noStrike" kern="1200" cap="none" spc="0" normalizeH="0" noProof="0" dirty="0">
                <a:ln>
                  <a:noFill/>
                </a:ln>
                <a:solidFill>
                  <a:srgbClr val="007CBA">
                    <a:lumMod val="50000"/>
                  </a:srgbClr>
                </a:solidFill>
                <a:effectLst/>
                <a:uLnTx/>
                <a:uFillTx/>
                <a:latin typeface="Arial"/>
                <a:ea typeface="+mn-ea"/>
                <a:cs typeface="+mn-cs"/>
              </a:rPr>
              <a:t> Office Hours</a:t>
            </a:r>
            <a:endParaRPr kumimoji="0" lang="en-US" sz="3600" b="1" i="0" u="none" strike="noStrike" kern="1200" cap="none" spc="0" normalizeH="0" baseline="0" noProof="0" dirty="0">
              <a:ln>
                <a:noFill/>
              </a:ln>
              <a:solidFill>
                <a:srgbClr val="007CBA">
                  <a:lumMod val="50000"/>
                </a:srgbClr>
              </a:solidFill>
              <a:effectLst/>
              <a:uLnTx/>
              <a:uFillTx/>
              <a:latin typeface="Arial"/>
              <a:ea typeface="+mn-ea"/>
              <a:cs typeface="+mn-cs"/>
            </a:endParaRPr>
          </a:p>
        </p:txBody>
      </p:sp>
      <p:sp>
        <p:nvSpPr>
          <p:cNvPr id="6" name="Content Placeholder 7"/>
          <p:cNvSpPr txBox="1">
            <a:spLocks/>
          </p:cNvSpPr>
          <p:nvPr/>
        </p:nvSpPr>
        <p:spPr>
          <a:xfrm>
            <a:off x="803694" y="1168891"/>
            <a:ext cx="10515600" cy="399168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914400" marR="0" lvl="1" indent="-381000"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L="1371600" marR="0" lvl="2" indent="-355600"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L="1828800" marR="0" lvl="3"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L="2286000" marR="0" lvl="4"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743200" marR="0" lvl="5"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L="3200400" marR="0" lvl="6"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L="3657600" marR="0" lvl="7"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L="4114800" marR="0" lvl="8"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pPr marL="0" indent="0" algn="l" defTabSz="914400"/>
            <a:r>
              <a:rPr lang="en-US" sz="2800" b="1" kern="0" dirty="0">
                <a:solidFill>
                  <a:schemeClr val="accent5">
                    <a:lumMod val="50000"/>
                  </a:schemeClr>
                </a:solidFill>
                <a:latin typeface="Arial" panose="020B0604020202020204" pitchFamily="34" charset="0"/>
                <a:cs typeface="Arial" panose="020B0604020202020204" pitchFamily="34" charset="0"/>
              </a:rPr>
              <a:t>WHERE? </a:t>
            </a:r>
            <a:r>
              <a:rPr lang="en-US" sz="2800" kern="0" dirty="0">
                <a:solidFill>
                  <a:schemeClr val="accent5">
                    <a:lumMod val="50000"/>
                  </a:schemeClr>
                </a:solidFill>
                <a:latin typeface="Arial" panose="020B0604020202020204" pitchFamily="34" charset="0"/>
                <a:cs typeface="Arial" panose="020B0604020202020204" pitchFamily="34" charset="0"/>
              </a:rPr>
              <a:t>Online</a:t>
            </a:r>
          </a:p>
          <a:p>
            <a:pPr algn="l" defTabSz="914400"/>
            <a:endParaRPr lang="en-US" sz="2800" kern="0" dirty="0">
              <a:solidFill>
                <a:schemeClr val="accent5">
                  <a:lumMod val="50000"/>
                </a:schemeClr>
              </a:solidFill>
              <a:latin typeface="Arial" panose="020B0604020202020204" pitchFamily="34" charset="0"/>
              <a:cs typeface="Arial" panose="020B0604020202020204" pitchFamily="34" charset="0"/>
            </a:endParaRPr>
          </a:p>
          <a:p>
            <a:pPr marL="0" indent="0" algn="l" defTabSz="914400"/>
            <a:r>
              <a:rPr lang="en-US" sz="2800" b="1" kern="0" dirty="0">
                <a:solidFill>
                  <a:schemeClr val="accent5">
                    <a:lumMod val="50000"/>
                  </a:schemeClr>
                </a:solidFill>
                <a:latin typeface="Arial" panose="020B0604020202020204" pitchFamily="34" charset="0"/>
                <a:cs typeface="Arial" panose="020B0604020202020204" pitchFamily="34" charset="0"/>
              </a:rPr>
              <a:t>WHEN? </a:t>
            </a:r>
            <a:r>
              <a:rPr lang="en-US" sz="2800" kern="0" dirty="0">
                <a:solidFill>
                  <a:schemeClr val="accent5">
                    <a:lumMod val="50000"/>
                  </a:schemeClr>
                </a:solidFill>
                <a:latin typeface="Arial" panose="020B0604020202020204" pitchFamily="34" charset="0"/>
                <a:cs typeface="Arial" panose="020B0604020202020204" pitchFamily="34" charset="0"/>
              </a:rPr>
              <a:t>Every Friday from 10:30 am – 12 noon</a:t>
            </a:r>
          </a:p>
          <a:p>
            <a:pPr marL="0" indent="0" algn="l" defTabSz="914400"/>
            <a:endParaRPr lang="en-US" sz="2800" kern="0" dirty="0">
              <a:solidFill>
                <a:schemeClr val="accent5">
                  <a:lumMod val="50000"/>
                </a:schemeClr>
              </a:solidFill>
              <a:latin typeface="Arial" panose="020B0604020202020204" pitchFamily="34" charset="0"/>
              <a:cs typeface="Arial" panose="020B0604020202020204" pitchFamily="34" charset="0"/>
            </a:endParaRPr>
          </a:p>
          <a:p>
            <a:pPr marL="0" indent="0" algn="l" defTabSz="914400"/>
            <a:r>
              <a:rPr lang="en-US" sz="2800" kern="0" dirty="0">
                <a:solidFill>
                  <a:schemeClr val="accent5">
                    <a:lumMod val="50000"/>
                  </a:schemeClr>
                </a:solidFill>
                <a:latin typeface="Arial" panose="020B0604020202020204" pitchFamily="34" charset="0"/>
                <a:cs typeface="Arial" panose="020B0604020202020204" pitchFamily="34" charset="0"/>
              </a:rPr>
              <a:t>Login page</a:t>
            </a:r>
          </a:p>
          <a:p>
            <a:pPr marL="0" indent="0" algn="l" defTabSz="914400"/>
            <a:r>
              <a:rPr lang="en-US" sz="2800" kern="0" dirty="0">
                <a:solidFill>
                  <a:schemeClr val="accent5">
                    <a:lumMod val="50000"/>
                  </a:schemeClr>
                </a:solidFill>
                <a:latin typeface="Arial" panose="020B0604020202020204" pitchFamily="34" charset="0"/>
                <a:cs typeface="Arial" panose="020B0604020202020204" pitchFamily="34" charset="0"/>
              </a:rPr>
              <a:t>CIRT website</a:t>
            </a:r>
          </a:p>
          <a:p>
            <a:pPr marL="0" indent="0" algn="l" defTabSz="914400"/>
            <a:r>
              <a:rPr lang="en-US" sz="2800" kern="0" dirty="0">
                <a:solidFill>
                  <a:schemeClr val="accent5">
                    <a:lumMod val="50000"/>
                  </a:schemeClr>
                </a:solidFill>
                <a:latin typeface="Arial" panose="020B0604020202020204" pitchFamily="34" charset="0"/>
                <a:cs typeface="Arial" panose="020B0604020202020204" pitchFamily="34" charset="0"/>
              </a:rPr>
              <a:t>Documentation page</a:t>
            </a:r>
          </a:p>
        </p:txBody>
      </p:sp>
      <p:sp>
        <p:nvSpPr>
          <p:cNvPr id="2" name="Freeform 5">
            <a:extLst>
              <a:ext uri="{FF2B5EF4-FFF2-40B4-BE49-F238E27FC236}">
                <a16:creationId xmlns:a16="http://schemas.microsoft.com/office/drawing/2014/main" id="{19854F34-B91C-5317-5C2A-F548046B2F74}"/>
              </a:ext>
            </a:extLst>
          </p:cNvPr>
          <p:cNvSpPr>
            <a:spLocks/>
          </p:cNvSpPr>
          <p:nvPr/>
        </p:nvSpPr>
        <p:spPr bwMode="auto">
          <a:xfrm>
            <a:off x="135231" y="6367825"/>
            <a:ext cx="458479" cy="410003"/>
          </a:xfrm>
          <a:custGeom>
            <a:avLst/>
            <a:gdLst>
              <a:gd name="T0" fmla="*/ 610 w 611"/>
              <a:gd name="T1" fmla="*/ 160 h 583"/>
              <a:gd name="T2" fmla="*/ 610 w 611"/>
              <a:gd name="T3" fmla="*/ 159 h 583"/>
              <a:gd name="T4" fmla="*/ 610 w 611"/>
              <a:gd name="T5" fmla="*/ 159 h 583"/>
              <a:gd name="T6" fmla="*/ 607 w 611"/>
              <a:gd name="T7" fmla="*/ 121 h 583"/>
              <a:gd name="T8" fmla="*/ 461 w 611"/>
              <a:gd name="T9" fmla="*/ 2 h 583"/>
              <a:gd name="T10" fmla="*/ 329 w 611"/>
              <a:gd name="T11" fmla="*/ 81 h 583"/>
              <a:gd name="T12" fmla="*/ 196 w 611"/>
              <a:gd name="T13" fmla="*/ 0 h 583"/>
              <a:gd name="T14" fmla="*/ 51 w 611"/>
              <a:gd name="T15" fmla="*/ 114 h 583"/>
              <a:gd name="T16" fmla="*/ 51 w 611"/>
              <a:gd name="T17" fmla="*/ 114 h 583"/>
              <a:gd name="T18" fmla="*/ 328 w 611"/>
              <a:gd name="T19" fmla="*/ 583 h 583"/>
              <a:gd name="T20" fmla="*/ 603 w 611"/>
              <a:gd name="T21" fmla="*/ 197 h 583"/>
              <a:gd name="T22" fmla="*/ 610 w 611"/>
              <a:gd name="T23" fmla="*/ 16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1" h="583">
                <a:moveTo>
                  <a:pt x="610" y="160"/>
                </a:moveTo>
                <a:cubicBezTo>
                  <a:pt x="610" y="160"/>
                  <a:pt x="610" y="159"/>
                  <a:pt x="610" y="159"/>
                </a:cubicBezTo>
                <a:cubicBezTo>
                  <a:pt x="610" y="159"/>
                  <a:pt x="610" y="159"/>
                  <a:pt x="610" y="159"/>
                </a:cubicBezTo>
                <a:cubicBezTo>
                  <a:pt x="611" y="145"/>
                  <a:pt x="610" y="133"/>
                  <a:pt x="607" y="121"/>
                </a:cubicBezTo>
                <a:cubicBezTo>
                  <a:pt x="593" y="53"/>
                  <a:pt x="533" y="2"/>
                  <a:pt x="461" y="2"/>
                </a:cubicBezTo>
                <a:cubicBezTo>
                  <a:pt x="404" y="2"/>
                  <a:pt x="354" y="34"/>
                  <a:pt x="329" y="81"/>
                </a:cubicBezTo>
                <a:cubicBezTo>
                  <a:pt x="304" y="33"/>
                  <a:pt x="254" y="0"/>
                  <a:pt x="196" y="0"/>
                </a:cubicBezTo>
                <a:cubicBezTo>
                  <a:pt x="126" y="0"/>
                  <a:pt x="67" y="49"/>
                  <a:pt x="51" y="114"/>
                </a:cubicBezTo>
                <a:cubicBezTo>
                  <a:pt x="51" y="114"/>
                  <a:pt x="51" y="114"/>
                  <a:pt x="51" y="114"/>
                </a:cubicBezTo>
                <a:cubicBezTo>
                  <a:pt x="0" y="261"/>
                  <a:pt x="328" y="583"/>
                  <a:pt x="328" y="583"/>
                </a:cubicBezTo>
                <a:cubicBezTo>
                  <a:pt x="328" y="583"/>
                  <a:pt x="559" y="357"/>
                  <a:pt x="603" y="197"/>
                </a:cubicBezTo>
                <a:cubicBezTo>
                  <a:pt x="607" y="185"/>
                  <a:pt x="609" y="173"/>
                  <a:pt x="610" y="160"/>
                </a:cubicBezTo>
                <a:close/>
              </a:path>
            </a:pathLst>
          </a:custGeom>
          <a:solidFill>
            <a:srgbClr val="DE6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r>
              <a:rPr lang="en-US" dirty="0">
                <a:solidFill>
                  <a:schemeClr val="tx2"/>
                </a:solidFill>
              </a:rPr>
              <a:t>22</a:t>
            </a:r>
          </a:p>
        </p:txBody>
      </p:sp>
    </p:spTree>
    <p:extLst>
      <p:ext uri="{BB962C8B-B14F-4D97-AF65-F5344CB8AC3E}">
        <p14:creationId xmlns:p14="http://schemas.microsoft.com/office/powerpoint/2010/main" val="634978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5"/>
          <p:cNvSpPr txBox="1">
            <a:spLocks noGrp="1"/>
          </p:cNvSpPr>
          <p:nvPr>
            <p:ph type="ctrTitle"/>
          </p:nvPr>
        </p:nvSpPr>
        <p:spPr>
          <a:xfrm>
            <a:off x="1135119" y="189185"/>
            <a:ext cx="9144000" cy="979706"/>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1D355C"/>
              </a:buClr>
              <a:buSzPts val="3959"/>
              <a:buFont typeface="Arial Black"/>
              <a:buNone/>
            </a:pPr>
            <a:br>
              <a:rPr lang="en-US" sz="3959" b="0" dirty="0">
                <a:solidFill>
                  <a:srgbClr val="1D355C"/>
                </a:solidFill>
                <a:latin typeface="Arial Black"/>
                <a:ea typeface="Arial Black"/>
                <a:cs typeface="Arial Black"/>
                <a:sym typeface="Arial Black"/>
              </a:rPr>
            </a:br>
            <a:br>
              <a:rPr lang="en-US" sz="3959" dirty="0">
                <a:solidFill>
                  <a:srgbClr val="1D355C"/>
                </a:solidFill>
                <a:latin typeface="Arial Black"/>
                <a:ea typeface="Arial Black"/>
                <a:cs typeface="Arial Black"/>
                <a:sym typeface="Arial Black"/>
              </a:rPr>
            </a:br>
            <a:endParaRPr sz="3959" dirty="0">
              <a:solidFill>
                <a:srgbClr val="1D355C"/>
              </a:solidFill>
              <a:latin typeface="Arial Black"/>
              <a:ea typeface="Arial Black"/>
              <a:cs typeface="Arial Black"/>
              <a:sym typeface="Arial Black"/>
            </a:endParaRPr>
          </a:p>
        </p:txBody>
      </p:sp>
      <p:sp>
        <p:nvSpPr>
          <p:cNvPr id="8" name="TextBox 7"/>
          <p:cNvSpPr txBox="1"/>
          <p:nvPr/>
        </p:nvSpPr>
        <p:spPr>
          <a:xfrm>
            <a:off x="249972" y="44092"/>
            <a:ext cx="5457147" cy="646331"/>
          </a:xfrm>
          <a:prstGeom prst="rect">
            <a:avLst/>
          </a:prstGeom>
          <a:noFill/>
        </p:spPr>
        <p:txBody>
          <a:bodyPr wrap="square" rtlCol="0">
            <a:spAutoFit/>
          </a:bodyPr>
          <a:lstStyle/>
          <a:p>
            <a:pPr lvl="0" algn="ctr" defTabSz="914400"/>
            <a:r>
              <a:rPr kumimoji="0" lang="en-US" sz="3600" b="1" i="0" u="none" strike="noStrike" kern="1200" cap="none" spc="0" normalizeH="0" baseline="0" noProof="0" dirty="0">
                <a:ln>
                  <a:noFill/>
                </a:ln>
                <a:solidFill>
                  <a:srgbClr val="007CBA">
                    <a:lumMod val="50000"/>
                  </a:srgbClr>
                </a:solidFill>
                <a:effectLst/>
                <a:uLnTx/>
                <a:uFillTx/>
                <a:latin typeface="Arial"/>
                <a:ea typeface="+mn-ea"/>
                <a:cs typeface="+mn-cs"/>
              </a:rPr>
              <a:t>Additional Resources</a:t>
            </a:r>
          </a:p>
        </p:txBody>
      </p:sp>
      <p:sp>
        <p:nvSpPr>
          <p:cNvPr id="6" name="Content Placeholder 7"/>
          <p:cNvSpPr txBox="1">
            <a:spLocks/>
          </p:cNvSpPr>
          <p:nvPr/>
        </p:nvSpPr>
        <p:spPr>
          <a:xfrm>
            <a:off x="409903" y="1168891"/>
            <a:ext cx="11351171" cy="510282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914400" marR="0" lvl="1" indent="-381000"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L="1371600" marR="0" lvl="2" indent="-355600"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L="1828800" marR="0" lvl="3"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L="2286000" marR="0" lvl="4"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743200" marR="0" lvl="5"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L="3200400" marR="0" lvl="6"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L="3657600" marR="0" lvl="7"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L="4114800" marR="0" lvl="8"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pPr marL="508000" indent="-457200" algn="l" fontAlgn="base">
              <a:buClr>
                <a:schemeClr val="accent5">
                  <a:lumMod val="50000"/>
                </a:schemeClr>
              </a:buClr>
              <a:buFont typeface="Arial" panose="020B0604020202020204" pitchFamily="34" charset="0"/>
              <a:buChar char="•"/>
            </a:pPr>
            <a:r>
              <a:rPr lang="en-US" sz="2800" dirty="0" err="1">
                <a:solidFill>
                  <a:schemeClr val="accent5">
                    <a:lumMod val="50000"/>
                  </a:schemeClr>
                </a:solidFill>
                <a:latin typeface="+mn-lt"/>
              </a:rPr>
              <a:t>Slurm</a:t>
            </a:r>
            <a:r>
              <a:rPr lang="en-US" sz="2800" dirty="0">
                <a:solidFill>
                  <a:schemeClr val="accent5">
                    <a:lumMod val="50000"/>
                  </a:schemeClr>
                </a:solidFill>
                <a:latin typeface="+mn-lt"/>
              </a:rPr>
              <a:t> overview - </a:t>
            </a:r>
            <a:r>
              <a:rPr lang="en-US" sz="2800" dirty="0">
                <a:solidFill>
                  <a:schemeClr val="accent5">
                    <a:lumMod val="50000"/>
                  </a:schemeClr>
                </a:solidFill>
                <a:latin typeface="+mn-lt"/>
                <a:hlinkClick r:id="rId3"/>
              </a:rPr>
              <a:t>https://slurm.schedmd.com/documentation.html</a:t>
            </a:r>
            <a:endParaRPr lang="en-US" sz="2800" dirty="0">
              <a:solidFill>
                <a:schemeClr val="accent5">
                  <a:lumMod val="50000"/>
                </a:schemeClr>
              </a:solidFill>
              <a:latin typeface="+mn-lt"/>
            </a:endParaRPr>
          </a:p>
          <a:p>
            <a:pPr marL="508000" indent="-457200" algn="l" fontAlgn="base">
              <a:buClr>
                <a:schemeClr val="accent5">
                  <a:lumMod val="50000"/>
                </a:schemeClr>
              </a:buClr>
              <a:buFont typeface="Arial" panose="020B0604020202020204" pitchFamily="34" charset="0"/>
              <a:buChar char="•"/>
            </a:pPr>
            <a:r>
              <a:rPr lang="en-US" sz="2800" dirty="0" err="1">
                <a:solidFill>
                  <a:schemeClr val="accent5">
                    <a:lumMod val="50000"/>
                  </a:schemeClr>
                </a:solidFill>
                <a:latin typeface="+mn-lt"/>
              </a:rPr>
              <a:t>Slurm</a:t>
            </a:r>
            <a:r>
              <a:rPr lang="en-US" sz="2800" dirty="0">
                <a:solidFill>
                  <a:schemeClr val="accent5">
                    <a:lumMod val="50000"/>
                  </a:schemeClr>
                </a:solidFill>
                <a:latin typeface="+mn-lt"/>
              </a:rPr>
              <a:t> </a:t>
            </a:r>
            <a:r>
              <a:rPr lang="en-US" sz="2800" dirty="0" err="1">
                <a:solidFill>
                  <a:schemeClr val="accent5">
                    <a:lumMod val="50000"/>
                  </a:schemeClr>
                </a:solidFill>
                <a:latin typeface="+mn-lt"/>
              </a:rPr>
              <a:t>sbatch</a:t>
            </a:r>
            <a:r>
              <a:rPr lang="en-US" sz="2800" dirty="0">
                <a:solidFill>
                  <a:schemeClr val="accent5">
                    <a:lumMod val="50000"/>
                  </a:schemeClr>
                </a:solidFill>
                <a:latin typeface="+mn-lt"/>
              </a:rPr>
              <a:t> - </a:t>
            </a:r>
            <a:r>
              <a:rPr lang="en-US" sz="2800" dirty="0">
                <a:solidFill>
                  <a:schemeClr val="accent5">
                    <a:lumMod val="50000"/>
                  </a:schemeClr>
                </a:solidFill>
                <a:latin typeface="+mn-lt"/>
                <a:hlinkClick r:id="rId4"/>
              </a:rPr>
              <a:t>https://slurm.schedmd.com/sbatch.html</a:t>
            </a:r>
            <a:endParaRPr lang="en-US" sz="2800" dirty="0">
              <a:solidFill>
                <a:schemeClr val="accent5">
                  <a:lumMod val="50000"/>
                </a:schemeClr>
              </a:solidFill>
              <a:latin typeface="+mn-lt"/>
            </a:endParaRPr>
          </a:p>
          <a:p>
            <a:pPr marL="508000" indent="-457200" algn="l" fontAlgn="base">
              <a:buClr>
                <a:schemeClr val="accent5">
                  <a:lumMod val="50000"/>
                </a:schemeClr>
              </a:buClr>
              <a:buFont typeface="Arial" panose="020B0604020202020204" pitchFamily="34" charset="0"/>
              <a:buChar char="•"/>
            </a:pPr>
            <a:r>
              <a:rPr lang="en-US" sz="2800" dirty="0" err="1">
                <a:solidFill>
                  <a:schemeClr val="accent5">
                    <a:lumMod val="50000"/>
                  </a:schemeClr>
                </a:solidFill>
                <a:latin typeface="+mn-lt"/>
              </a:rPr>
              <a:t>Slurm</a:t>
            </a:r>
            <a:r>
              <a:rPr lang="en-US" sz="2800" dirty="0">
                <a:solidFill>
                  <a:schemeClr val="accent5">
                    <a:lumMod val="50000"/>
                  </a:schemeClr>
                </a:solidFill>
                <a:latin typeface="+mn-lt"/>
              </a:rPr>
              <a:t> </a:t>
            </a:r>
            <a:r>
              <a:rPr lang="en-US" sz="2800" dirty="0" err="1">
                <a:solidFill>
                  <a:schemeClr val="accent5">
                    <a:lumMod val="50000"/>
                  </a:schemeClr>
                </a:solidFill>
                <a:latin typeface="+mn-lt"/>
              </a:rPr>
              <a:t>sinfo</a:t>
            </a:r>
            <a:r>
              <a:rPr lang="en-US" sz="2800" dirty="0">
                <a:solidFill>
                  <a:schemeClr val="accent5">
                    <a:lumMod val="50000"/>
                  </a:schemeClr>
                </a:solidFill>
                <a:latin typeface="+mn-lt"/>
              </a:rPr>
              <a:t> - </a:t>
            </a:r>
            <a:r>
              <a:rPr lang="en-US" sz="2800" dirty="0">
                <a:solidFill>
                  <a:schemeClr val="accent5">
                    <a:lumMod val="50000"/>
                  </a:schemeClr>
                </a:solidFill>
                <a:latin typeface="+mn-lt"/>
                <a:hlinkClick r:id="rId5"/>
              </a:rPr>
              <a:t>https://slurm.schedmd.com/sinfo.html</a:t>
            </a:r>
            <a:endParaRPr lang="en-US" sz="2800" dirty="0">
              <a:solidFill>
                <a:schemeClr val="accent5">
                  <a:lumMod val="50000"/>
                </a:schemeClr>
              </a:solidFill>
              <a:latin typeface="+mn-lt"/>
            </a:endParaRPr>
          </a:p>
          <a:p>
            <a:pPr marL="508000" indent="-457200" algn="l" fontAlgn="base">
              <a:buClr>
                <a:schemeClr val="accent5">
                  <a:lumMod val="50000"/>
                </a:schemeClr>
              </a:buClr>
              <a:buFont typeface="Arial" panose="020B0604020202020204" pitchFamily="34" charset="0"/>
              <a:buChar char="•"/>
            </a:pPr>
            <a:r>
              <a:rPr lang="en-US" sz="2800" dirty="0" err="1">
                <a:solidFill>
                  <a:schemeClr val="accent5">
                    <a:lumMod val="50000"/>
                  </a:schemeClr>
                </a:solidFill>
                <a:latin typeface="+mn-lt"/>
              </a:rPr>
              <a:t>Slurm</a:t>
            </a:r>
            <a:r>
              <a:rPr lang="en-US" sz="2800" dirty="0">
                <a:solidFill>
                  <a:schemeClr val="accent5">
                    <a:lumMod val="50000"/>
                  </a:schemeClr>
                </a:solidFill>
                <a:latin typeface="+mn-lt"/>
              </a:rPr>
              <a:t> </a:t>
            </a:r>
            <a:r>
              <a:rPr lang="en-US" sz="2800" dirty="0" err="1">
                <a:solidFill>
                  <a:schemeClr val="accent5">
                    <a:lumMod val="50000"/>
                  </a:schemeClr>
                </a:solidFill>
                <a:latin typeface="+mn-lt"/>
              </a:rPr>
              <a:t>squeue</a:t>
            </a:r>
            <a:r>
              <a:rPr lang="en-US" sz="2800" dirty="0">
                <a:solidFill>
                  <a:schemeClr val="accent5">
                    <a:lumMod val="50000"/>
                  </a:schemeClr>
                </a:solidFill>
                <a:latin typeface="+mn-lt"/>
              </a:rPr>
              <a:t> - </a:t>
            </a:r>
            <a:r>
              <a:rPr lang="en-US" sz="2800" dirty="0">
                <a:solidFill>
                  <a:schemeClr val="accent5">
                    <a:lumMod val="50000"/>
                  </a:schemeClr>
                </a:solidFill>
                <a:latin typeface="+mn-lt"/>
                <a:hlinkClick r:id="rId6"/>
              </a:rPr>
              <a:t>https://slurm.schedmd.com/squeue.html</a:t>
            </a:r>
            <a:endParaRPr lang="en-US" sz="2800" dirty="0">
              <a:solidFill>
                <a:schemeClr val="accent5">
                  <a:lumMod val="50000"/>
                </a:schemeClr>
              </a:solidFill>
              <a:latin typeface="+mn-lt"/>
            </a:endParaRPr>
          </a:p>
          <a:p>
            <a:pPr marL="508000" indent="-457200" algn="l" fontAlgn="base">
              <a:buClr>
                <a:schemeClr val="accent5">
                  <a:lumMod val="50000"/>
                </a:schemeClr>
              </a:buClr>
              <a:buFont typeface="Arial" panose="020B0604020202020204" pitchFamily="34" charset="0"/>
              <a:buChar char="•"/>
            </a:pPr>
            <a:r>
              <a:rPr lang="en-US" sz="2800" dirty="0">
                <a:solidFill>
                  <a:schemeClr val="accent5">
                    <a:lumMod val="50000"/>
                  </a:schemeClr>
                </a:solidFill>
                <a:latin typeface="+mn-lt"/>
              </a:rPr>
              <a:t>Ganglia (Need VPN) - </a:t>
            </a:r>
            <a:r>
              <a:rPr lang="en-US" sz="2800" dirty="0">
                <a:solidFill>
                  <a:schemeClr val="accent5">
                    <a:lumMod val="50000"/>
                  </a:schemeClr>
                </a:solidFill>
                <a:latin typeface="+mn-lt"/>
                <a:hlinkClick r:id="rId7"/>
              </a:rPr>
              <a:t>http://mercedhead.ucmerced.edu/ganglia/</a:t>
            </a:r>
            <a:endParaRPr lang="en-US" sz="2800" dirty="0">
              <a:solidFill>
                <a:schemeClr val="accent5">
                  <a:lumMod val="50000"/>
                </a:schemeClr>
              </a:solidFill>
              <a:latin typeface="+mn-lt"/>
            </a:endParaRPr>
          </a:p>
          <a:p>
            <a:pPr marL="508000" indent="-457200" algn="l" fontAlgn="base">
              <a:buClr>
                <a:schemeClr val="accent5">
                  <a:lumMod val="50000"/>
                </a:schemeClr>
              </a:buClr>
              <a:buFont typeface="Arial" panose="020B0604020202020204" pitchFamily="34" charset="0"/>
              <a:buChar char="•"/>
            </a:pPr>
            <a:r>
              <a:rPr lang="en-US" sz="2800" dirty="0">
                <a:solidFill>
                  <a:schemeClr val="accent5">
                    <a:lumMod val="50000"/>
                  </a:schemeClr>
                </a:solidFill>
                <a:latin typeface="+mn-lt"/>
              </a:rPr>
              <a:t>Requesting help from CIRT - </a:t>
            </a:r>
            <a:r>
              <a:rPr lang="en-US" sz="2800" dirty="0">
                <a:solidFill>
                  <a:schemeClr val="accent5">
                    <a:lumMod val="50000"/>
                  </a:schemeClr>
                </a:solidFill>
                <a:latin typeface="+mn-lt"/>
                <a:hlinkClick r:id="rId8"/>
              </a:rPr>
              <a:t>https://it.ucmerced.edu/services?field_service_service_catalog_tid=5</a:t>
            </a:r>
            <a:endParaRPr lang="en-US" sz="2800" dirty="0">
              <a:solidFill>
                <a:schemeClr val="accent5">
                  <a:lumMod val="50000"/>
                </a:schemeClr>
              </a:solidFill>
              <a:latin typeface="+mn-lt"/>
            </a:endParaRPr>
          </a:p>
          <a:p>
            <a:pPr marL="508000" indent="-457200" algn="l" fontAlgn="base">
              <a:buClr>
                <a:schemeClr val="accent5">
                  <a:lumMod val="50000"/>
                </a:schemeClr>
              </a:buClr>
              <a:buFont typeface="Arial" panose="020B0604020202020204" pitchFamily="34" charset="0"/>
              <a:buChar char="•"/>
            </a:pPr>
            <a:r>
              <a:rPr lang="en-US" sz="2800" dirty="0">
                <a:solidFill>
                  <a:schemeClr val="accent5">
                    <a:lumMod val="50000"/>
                  </a:schemeClr>
                </a:solidFill>
                <a:latin typeface="+mn-lt"/>
              </a:rPr>
              <a:t>MERCED Wiki </a:t>
            </a:r>
            <a:r>
              <a:rPr lang="en-US" sz="2800" dirty="0">
                <a:solidFill>
                  <a:schemeClr val="accent5">
                    <a:lumMod val="50000"/>
                  </a:schemeClr>
                </a:solidFill>
                <a:latin typeface="+mn-lt"/>
                <a:hlinkClick r:id="rId9"/>
              </a:rPr>
              <a:t>https://github.com/ucmerced/merced-cluster/wiki/</a:t>
            </a:r>
            <a:endParaRPr lang="en-US" sz="2800" dirty="0">
              <a:solidFill>
                <a:schemeClr val="accent5">
                  <a:lumMod val="50000"/>
                </a:schemeClr>
              </a:solidFill>
              <a:latin typeface="+mn-lt"/>
            </a:endParaRPr>
          </a:p>
          <a:p>
            <a:pPr marL="0" indent="0" algn="l" defTabSz="914400"/>
            <a:endParaRPr lang="en-US" sz="2800" kern="0" dirty="0">
              <a:solidFill>
                <a:schemeClr val="accent5">
                  <a:lumMod val="50000"/>
                </a:schemeClr>
              </a:solidFill>
              <a:latin typeface="+mn-lt"/>
              <a:cs typeface="Arial" panose="020B0604020202020204" pitchFamily="34" charset="0"/>
            </a:endParaRPr>
          </a:p>
        </p:txBody>
      </p:sp>
      <p:sp>
        <p:nvSpPr>
          <p:cNvPr id="2" name="Freeform 5">
            <a:extLst>
              <a:ext uri="{FF2B5EF4-FFF2-40B4-BE49-F238E27FC236}">
                <a16:creationId xmlns:a16="http://schemas.microsoft.com/office/drawing/2014/main" id="{E31C8BF0-1E52-4E4A-F2A1-BB028929549F}"/>
              </a:ext>
            </a:extLst>
          </p:cNvPr>
          <p:cNvSpPr>
            <a:spLocks/>
          </p:cNvSpPr>
          <p:nvPr/>
        </p:nvSpPr>
        <p:spPr bwMode="auto">
          <a:xfrm>
            <a:off x="135231" y="6367825"/>
            <a:ext cx="458479" cy="410003"/>
          </a:xfrm>
          <a:custGeom>
            <a:avLst/>
            <a:gdLst>
              <a:gd name="T0" fmla="*/ 610 w 611"/>
              <a:gd name="T1" fmla="*/ 160 h 583"/>
              <a:gd name="T2" fmla="*/ 610 w 611"/>
              <a:gd name="T3" fmla="*/ 159 h 583"/>
              <a:gd name="T4" fmla="*/ 610 w 611"/>
              <a:gd name="T5" fmla="*/ 159 h 583"/>
              <a:gd name="T6" fmla="*/ 607 w 611"/>
              <a:gd name="T7" fmla="*/ 121 h 583"/>
              <a:gd name="T8" fmla="*/ 461 w 611"/>
              <a:gd name="T9" fmla="*/ 2 h 583"/>
              <a:gd name="T10" fmla="*/ 329 w 611"/>
              <a:gd name="T11" fmla="*/ 81 h 583"/>
              <a:gd name="T12" fmla="*/ 196 w 611"/>
              <a:gd name="T13" fmla="*/ 0 h 583"/>
              <a:gd name="T14" fmla="*/ 51 w 611"/>
              <a:gd name="T15" fmla="*/ 114 h 583"/>
              <a:gd name="T16" fmla="*/ 51 w 611"/>
              <a:gd name="T17" fmla="*/ 114 h 583"/>
              <a:gd name="T18" fmla="*/ 328 w 611"/>
              <a:gd name="T19" fmla="*/ 583 h 583"/>
              <a:gd name="T20" fmla="*/ 603 w 611"/>
              <a:gd name="T21" fmla="*/ 197 h 583"/>
              <a:gd name="T22" fmla="*/ 610 w 611"/>
              <a:gd name="T23" fmla="*/ 16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1" h="583">
                <a:moveTo>
                  <a:pt x="610" y="160"/>
                </a:moveTo>
                <a:cubicBezTo>
                  <a:pt x="610" y="160"/>
                  <a:pt x="610" y="159"/>
                  <a:pt x="610" y="159"/>
                </a:cubicBezTo>
                <a:cubicBezTo>
                  <a:pt x="610" y="159"/>
                  <a:pt x="610" y="159"/>
                  <a:pt x="610" y="159"/>
                </a:cubicBezTo>
                <a:cubicBezTo>
                  <a:pt x="611" y="145"/>
                  <a:pt x="610" y="133"/>
                  <a:pt x="607" y="121"/>
                </a:cubicBezTo>
                <a:cubicBezTo>
                  <a:pt x="593" y="53"/>
                  <a:pt x="533" y="2"/>
                  <a:pt x="461" y="2"/>
                </a:cubicBezTo>
                <a:cubicBezTo>
                  <a:pt x="404" y="2"/>
                  <a:pt x="354" y="34"/>
                  <a:pt x="329" y="81"/>
                </a:cubicBezTo>
                <a:cubicBezTo>
                  <a:pt x="304" y="33"/>
                  <a:pt x="254" y="0"/>
                  <a:pt x="196" y="0"/>
                </a:cubicBezTo>
                <a:cubicBezTo>
                  <a:pt x="126" y="0"/>
                  <a:pt x="67" y="49"/>
                  <a:pt x="51" y="114"/>
                </a:cubicBezTo>
                <a:cubicBezTo>
                  <a:pt x="51" y="114"/>
                  <a:pt x="51" y="114"/>
                  <a:pt x="51" y="114"/>
                </a:cubicBezTo>
                <a:cubicBezTo>
                  <a:pt x="0" y="261"/>
                  <a:pt x="328" y="583"/>
                  <a:pt x="328" y="583"/>
                </a:cubicBezTo>
                <a:cubicBezTo>
                  <a:pt x="328" y="583"/>
                  <a:pt x="559" y="357"/>
                  <a:pt x="603" y="197"/>
                </a:cubicBezTo>
                <a:cubicBezTo>
                  <a:pt x="607" y="185"/>
                  <a:pt x="609" y="173"/>
                  <a:pt x="610" y="160"/>
                </a:cubicBezTo>
                <a:close/>
              </a:path>
            </a:pathLst>
          </a:custGeom>
          <a:solidFill>
            <a:srgbClr val="DE6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r>
              <a:rPr lang="en-US" dirty="0">
                <a:solidFill>
                  <a:schemeClr val="tx2"/>
                </a:solidFill>
              </a:rPr>
              <a:t>23</a:t>
            </a:r>
          </a:p>
        </p:txBody>
      </p:sp>
    </p:spTree>
    <p:extLst>
      <p:ext uri="{BB962C8B-B14F-4D97-AF65-F5344CB8AC3E}">
        <p14:creationId xmlns:p14="http://schemas.microsoft.com/office/powerpoint/2010/main" val="1144686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ACB709-41EA-C47A-5948-8248BC99A6DA}"/>
              </a:ext>
            </a:extLst>
          </p:cNvPr>
          <p:cNvSpPr txBox="1"/>
          <p:nvPr/>
        </p:nvSpPr>
        <p:spPr>
          <a:xfrm>
            <a:off x="-86673" y="61514"/>
            <a:ext cx="692713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7CBA">
                    <a:lumMod val="50000"/>
                  </a:srgbClr>
                </a:solidFill>
                <a:effectLst/>
                <a:uLnTx/>
                <a:uFillTx/>
                <a:latin typeface="Arial"/>
                <a:ea typeface="+mn-ea"/>
                <a:cs typeface="+mn-cs"/>
              </a:rPr>
              <a:t>What is Supercomputing?</a:t>
            </a:r>
          </a:p>
        </p:txBody>
      </p:sp>
      <p:sp>
        <p:nvSpPr>
          <p:cNvPr id="3" name="TextBox 2">
            <a:extLst>
              <a:ext uri="{FF2B5EF4-FFF2-40B4-BE49-F238E27FC236}">
                <a16:creationId xmlns:a16="http://schemas.microsoft.com/office/drawing/2014/main" id="{BD1D3FE1-BCEA-38D5-E0D1-DD5636ECCCF1}"/>
              </a:ext>
            </a:extLst>
          </p:cNvPr>
          <p:cNvSpPr txBox="1"/>
          <p:nvPr/>
        </p:nvSpPr>
        <p:spPr>
          <a:xfrm>
            <a:off x="420301" y="838724"/>
            <a:ext cx="10790850" cy="5113644"/>
          </a:xfrm>
          <a:prstGeom prst="rect">
            <a:avLst/>
          </a:prstGeom>
          <a:noFill/>
        </p:spPr>
        <p:txBody>
          <a:bodyPr wrap="square" rtlCol="0">
            <a:spAutoFit/>
          </a:bodyPr>
          <a:lstStyle/>
          <a:p>
            <a:pPr marL="285750" indent="-285750" eaLnBrk="1" hangingPunct="1">
              <a:lnSpc>
                <a:spcPct val="150000"/>
              </a:lnSpc>
              <a:buFont typeface="Arial" panose="020B0604020202020204" pitchFamily="34" charset="0"/>
              <a:buChar char="•"/>
            </a:pPr>
            <a:r>
              <a:rPr lang="en-US" sz="2000" b="1" i="1" dirty="0">
                <a:solidFill>
                  <a:srgbClr val="095092"/>
                </a:solidFill>
              </a:rPr>
              <a:t>Supercomputing</a:t>
            </a:r>
            <a:r>
              <a:rPr lang="en-US" sz="2000" dirty="0">
                <a:solidFill>
                  <a:srgbClr val="095092"/>
                </a:solidFill>
              </a:rPr>
              <a:t> is the </a:t>
            </a:r>
            <a:r>
              <a:rPr lang="en-US" sz="2000" b="1" dirty="0">
                <a:solidFill>
                  <a:srgbClr val="095092"/>
                </a:solidFill>
              </a:rPr>
              <a:t>biggest, fastest computing</a:t>
            </a:r>
            <a:r>
              <a:rPr lang="en-US" sz="2000" dirty="0">
                <a:solidFill>
                  <a:srgbClr val="095092"/>
                </a:solidFill>
              </a:rPr>
              <a:t> </a:t>
            </a:r>
            <a:r>
              <a:rPr lang="en-US" sz="2000" b="1" u="sng" dirty="0">
                <a:solidFill>
                  <a:srgbClr val="095092"/>
                </a:solidFill>
              </a:rPr>
              <a:t>right this minute</a:t>
            </a:r>
            <a:endParaRPr lang="en-US" sz="2000" dirty="0">
              <a:solidFill>
                <a:srgbClr val="095092"/>
              </a:solidFill>
            </a:endParaRPr>
          </a:p>
          <a:p>
            <a:pPr marL="285750" indent="-285750" eaLnBrk="1" hangingPunct="1">
              <a:lnSpc>
                <a:spcPct val="150000"/>
              </a:lnSpc>
              <a:buFont typeface="Arial" panose="020B0604020202020204" pitchFamily="34" charset="0"/>
              <a:buChar char="•"/>
            </a:pPr>
            <a:r>
              <a:rPr lang="en-US" sz="2000" dirty="0">
                <a:solidFill>
                  <a:srgbClr val="095092"/>
                </a:solidFill>
              </a:rPr>
              <a:t>A </a:t>
            </a:r>
            <a:r>
              <a:rPr lang="en-US" sz="2000" b="1" i="1" u="sng" dirty="0">
                <a:solidFill>
                  <a:srgbClr val="095092"/>
                </a:solidFill>
              </a:rPr>
              <a:t>supercomputer</a:t>
            </a:r>
            <a:r>
              <a:rPr lang="en-US" sz="2000" i="1" dirty="0">
                <a:solidFill>
                  <a:srgbClr val="095092"/>
                </a:solidFill>
              </a:rPr>
              <a:t> </a:t>
            </a:r>
            <a:r>
              <a:rPr lang="en-US" sz="2000" dirty="0">
                <a:solidFill>
                  <a:srgbClr val="095092"/>
                </a:solidFill>
              </a:rPr>
              <a:t>is one of the </a:t>
            </a:r>
            <a:r>
              <a:rPr lang="en-US" sz="2000" b="1" dirty="0">
                <a:solidFill>
                  <a:srgbClr val="095092"/>
                </a:solidFill>
              </a:rPr>
              <a:t>biggest, fastest computers </a:t>
            </a:r>
            <a:r>
              <a:rPr lang="en-US" sz="2000" b="1" u="sng" dirty="0">
                <a:solidFill>
                  <a:srgbClr val="095092"/>
                </a:solidFill>
              </a:rPr>
              <a:t>right this minute</a:t>
            </a:r>
            <a:endParaRPr lang="en-US" sz="2000" dirty="0">
              <a:solidFill>
                <a:srgbClr val="095092"/>
              </a:solidFill>
            </a:endParaRPr>
          </a:p>
          <a:p>
            <a:pPr marL="800100" lvl="1" indent="-342900">
              <a:lnSpc>
                <a:spcPct val="150000"/>
              </a:lnSpc>
              <a:buFont typeface="Arial" panose="020B0604020202020204" pitchFamily="34" charset="0"/>
              <a:buChar char="•"/>
            </a:pPr>
            <a:r>
              <a:rPr lang="en-US" sz="2000" dirty="0">
                <a:solidFill>
                  <a:srgbClr val="095092"/>
                </a:solidFill>
              </a:rPr>
              <a:t>So, the definition of supercomputing is </a:t>
            </a:r>
            <a:r>
              <a:rPr lang="en-US" sz="2000" b="1" dirty="0">
                <a:solidFill>
                  <a:srgbClr val="095092"/>
                </a:solidFill>
              </a:rPr>
              <a:t>constantly changing</a:t>
            </a:r>
            <a:r>
              <a:rPr lang="en-US" sz="2000" dirty="0">
                <a:solidFill>
                  <a:srgbClr val="095092"/>
                </a:solidFill>
              </a:rPr>
              <a:t>.</a:t>
            </a:r>
          </a:p>
          <a:p>
            <a:pPr eaLnBrk="1" hangingPunct="1">
              <a:lnSpc>
                <a:spcPct val="150000"/>
              </a:lnSpc>
              <a:buFont typeface="Wingdings" pitchFamily="2" charset="2"/>
              <a:buNone/>
            </a:pPr>
            <a:r>
              <a:rPr lang="en-US" sz="2000" b="1" dirty="0">
                <a:solidFill>
                  <a:srgbClr val="095092"/>
                </a:solidFill>
              </a:rPr>
              <a:t>Rule of Thumb</a:t>
            </a:r>
            <a:r>
              <a:rPr lang="en-US" sz="2000" dirty="0">
                <a:solidFill>
                  <a:srgbClr val="095092"/>
                </a:solidFill>
              </a:rPr>
              <a:t>:  A supercomputer is typically at least 100 times as powerful as a PC.</a:t>
            </a:r>
          </a:p>
          <a:p>
            <a:pPr eaLnBrk="1" hangingPunct="1">
              <a:lnSpc>
                <a:spcPct val="150000"/>
              </a:lnSpc>
              <a:buFont typeface="Wingdings" pitchFamily="2" charset="2"/>
              <a:buNone/>
            </a:pPr>
            <a:r>
              <a:rPr lang="en-US" sz="2000" b="1" u="sng" dirty="0">
                <a:solidFill>
                  <a:srgbClr val="095092"/>
                </a:solidFill>
              </a:rPr>
              <a:t>Jargon</a:t>
            </a:r>
            <a:r>
              <a:rPr lang="en-US" sz="2000" dirty="0">
                <a:solidFill>
                  <a:srgbClr val="095092"/>
                </a:solidFill>
              </a:rPr>
              <a:t>: </a:t>
            </a:r>
          </a:p>
          <a:p>
            <a:pPr eaLnBrk="1" hangingPunct="1">
              <a:lnSpc>
                <a:spcPct val="150000"/>
              </a:lnSpc>
              <a:buFont typeface="Wingdings" pitchFamily="2" charset="2"/>
              <a:buNone/>
            </a:pPr>
            <a:r>
              <a:rPr lang="en-US" sz="2000" dirty="0">
                <a:solidFill>
                  <a:srgbClr val="095092"/>
                </a:solidFill>
              </a:rPr>
              <a:t>Supercomputing is also known as                        </a:t>
            </a:r>
          </a:p>
          <a:p>
            <a:pPr eaLnBrk="1" hangingPunct="1">
              <a:lnSpc>
                <a:spcPct val="150000"/>
              </a:lnSpc>
              <a:buFont typeface="Wingdings" pitchFamily="2" charset="2"/>
              <a:buNone/>
            </a:pPr>
            <a:r>
              <a:rPr lang="en-US" sz="2000" b="1" i="1" u="sng" dirty="0">
                <a:solidFill>
                  <a:srgbClr val="095092"/>
                </a:solidFill>
              </a:rPr>
              <a:t>High Performance Computing</a:t>
            </a:r>
            <a:r>
              <a:rPr lang="en-US" sz="2000" dirty="0">
                <a:solidFill>
                  <a:srgbClr val="095092"/>
                </a:solidFill>
              </a:rPr>
              <a:t> </a:t>
            </a:r>
            <a:r>
              <a:rPr lang="en-US" sz="2000" b="1" dirty="0">
                <a:solidFill>
                  <a:srgbClr val="095092"/>
                </a:solidFill>
              </a:rPr>
              <a:t>(HPC) </a:t>
            </a:r>
            <a:r>
              <a:rPr lang="en-US" sz="2000" dirty="0">
                <a:solidFill>
                  <a:srgbClr val="095092"/>
                </a:solidFill>
              </a:rPr>
              <a:t>or</a:t>
            </a:r>
            <a:r>
              <a:rPr lang="en-US" sz="2000" b="1" dirty="0">
                <a:solidFill>
                  <a:srgbClr val="095092"/>
                </a:solidFill>
              </a:rPr>
              <a:t>                      </a:t>
            </a:r>
          </a:p>
          <a:p>
            <a:pPr eaLnBrk="1" hangingPunct="1">
              <a:lnSpc>
                <a:spcPct val="150000"/>
              </a:lnSpc>
              <a:buFont typeface="Wingdings" pitchFamily="2" charset="2"/>
              <a:buNone/>
            </a:pPr>
            <a:r>
              <a:rPr lang="en-US" sz="2000" b="1" i="1" u="sng" dirty="0">
                <a:solidFill>
                  <a:srgbClr val="095092"/>
                </a:solidFill>
              </a:rPr>
              <a:t>High End Computing</a:t>
            </a:r>
            <a:r>
              <a:rPr lang="en-US" sz="2000" b="1" dirty="0">
                <a:solidFill>
                  <a:srgbClr val="095092"/>
                </a:solidFill>
              </a:rPr>
              <a:t> (HEC</a:t>
            </a:r>
            <a:r>
              <a:rPr lang="en-US" sz="2000" dirty="0">
                <a:solidFill>
                  <a:srgbClr val="095092"/>
                </a:solidFill>
              </a:rPr>
              <a:t>) or          </a:t>
            </a:r>
          </a:p>
          <a:p>
            <a:pPr eaLnBrk="1" hangingPunct="1">
              <a:lnSpc>
                <a:spcPct val="150000"/>
              </a:lnSpc>
              <a:buFont typeface="Wingdings" pitchFamily="2" charset="2"/>
              <a:buNone/>
            </a:pPr>
            <a:r>
              <a:rPr lang="en-US" sz="2000" b="1" i="1" u="sng" dirty="0">
                <a:solidFill>
                  <a:srgbClr val="095092"/>
                </a:solidFill>
              </a:rPr>
              <a:t>Cyberinfrastructure</a:t>
            </a:r>
            <a:r>
              <a:rPr lang="en-US" sz="2000" dirty="0">
                <a:solidFill>
                  <a:srgbClr val="095092"/>
                </a:solidFill>
              </a:rPr>
              <a:t> </a:t>
            </a:r>
            <a:r>
              <a:rPr lang="en-US" sz="2000" b="1" dirty="0">
                <a:solidFill>
                  <a:srgbClr val="095092"/>
                </a:solidFill>
              </a:rPr>
              <a:t>(CI)</a:t>
            </a:r>
          </a:p>
          <a:p>
            <a:pPr eaLnBrk="1" hangingPunct="1">
              <a:lnSpc>
                <a:spcPct val="150000"/>
              </a:lnSpc>
              <a:buFont typeface="Wingdings" pitchFamily="2" charset="2"/>
              <a:buNone/>
            </a:pPr>
            <a:r>
              <a:rPr lang="en-US" sz="2000" b="1" dirty="0">
                <a:solidFill>
                  <a:srgbClr val="095092"/>
                </a:solidFill>
              </a:rPr>
              <a:t>I am working at Cyberinfrastructure and Research Technologies (CIRT) team</a:t>
            </a:r>
          </a:p>
          <a:p>
            <a:pPr eaLnBrk="1" hangingPunct="1">
              <a:lnSpc>
                <a:spcPct val="150000"/>
              </a:lnSpc>
              <a:buFont typeface="Wingdings" pitchFamily="2" charset="2"/>
              <a:buNone/>
            </a:pPr>
            <a:r>
              <a:rPr lang="en-US" sz="2000" b="1" dirty="0">
                <a:solidFill>
                  <a:srgbClr val="095092"/>
                </a:solidFill>
              </a:rPr>
              <a:t>https://it.ucmerced.edu/CIRT</a:t>
            </a:r>
          </a:p>
        </p:txBody>
      </p:sp>
      <p:sp>
        <p:nvSpPr>
          <p:cNvPr id="8" name="Freeform 5">
            <a:extLst>
              <a:ext uri="{FF2B5EF4-FFF2-40B4-BE49-F238E27FC236}">
                <a16:creationId xmlns:a16="http://schemas.microsoft.com/office/drawing/2014/main" id="{9540ACE5-4D85-C6A5-DD14-02432915F3C1}"/>
              </a:ext>
            </a:extLst>
          </p:cNvPr>
          <p:cNvSpPr>
            <a:spLocks/>
          </p:cNvSpPr>
          <p:nvPr/>
        </p:nvSpPr>
        <p:spPr bwMode="auto">
          <a:xfrm>
            <a:off x="135231" y="6367825"/>
            <a:ext cx="458479" cy="410003"/>
          </a:xfrm>
          <a:custGeom>
            <a:avLst/>
            <a:gdLst>
              <a:gd name="T0" fmla="*/ 610 w 611"/>
              <a:gd name="T1" fmla="*/ 160 h 583"/>
              <a:gd name="T2" fmla="*/ 610 w 611"/>
              <a:gd name="T3" fmla="*/ 159 h 583"/>
              <a:gd name="T4" fmla="*/ 610 w 611"/>
              <a:gd name="T5" fmla="*/ 159 h 583"/>
              <a:gd name="T6" fmla="*/ 607 w 611"/>
              <a:gd name="T7" fmla="*/ 121 h 583"/>
              <a:gd name="T8" fmla="*/ 461 w 611"/>
              <a:gd name="T9" fmla="*/ 2 h 583"/>
              <a:gd name="T10" fmla="*/ 329 w 611"/>
              <a:gd name="T11" fmla="*/ 81 h 583"/>
              <a:gd name="T12" fmla="*/ 196 w 611"/>
              <a:gd name="T13" fmla="*/ 0 h 583"/>
              <a:gd name="T14" fmla="*/ 51 w 611"/>
              <a:gd name="T15" fmla="*/ 114 h 583"/>
              <a:gd name="T16" fmla="*/ 51 w 611"/>
              <a:gd name="T17" fmla="*/ 114 h 583"/>
              <a:gd name="T18" fmla="*/ 328 w 611"/>
              <a:gd name="T19" fmla="*/ 583 h 583"/>
              <a:gd name="T20" fmla="*/ 603 w 611"/>
              <a:gd name="T21" fmla="*/ 197 h 583"/>
              <a:gd name="T22" fmla="*/ 610 w 611"/>
              <a:gd name="T23" fmla="*/ 16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1" h="583">
                <a:moveTo>
                  <a:pt x="610" y="160"/>
                </a:moveTo>
                <a:cubicBezTo>
                  <a:pt x="610" y="160"/>
                  <a:pt x="610" y="159"/>
                  <a:pt x="610" y="159"/>
                </a:cubicBezTo>
                <a:cubicBezTo>
                  <a:pt x="610" y="159"/>
                  <a:pt x="610" y="159"/>
                  <a:pt x="610" y="159"/>
                </a:cubicBezTo>
                <a:cubicBezTo>
                  <a:pt x="611" y="145"/>
                  <a:pt x="610" y="133"/>
                  <a:pt x="607" y="121"/>
                </a:cubicBezTo>
                <a:cubicBezTo>
                  <a:pt x="593" y="53"/>
                  <a:pt x="533" y="2"/>
                  <a:pt x="461" y="2"/>
                </a:cubicBezTo>
                <a:cubicBezTo>
                  <a:pt x="404" y="2"/>
                  <a:pt x="354" y="34"/>
                  <a:pt x="329" y="81"/>
                </a:cubicBezTo>
                <a:cubicBezTo>
                  <a:pt x="304" y="33"/>
                  <a:pt x="254" y="0"/>
                  <a:pt x="196" y="0"/>
                </a:cubicBezTo>
                <a:cubicBezTo>
                  <a:pt x="126" y="0"/>
                  <a:pt x="67" y="49"/>
                  <a:pt x="51" y="114"/>
                </a:cubicBezTo>
                <a:cubicBezTo>
                  <a:pt x="51" y="114"/>
                  <a:pt x="51" y="114"/>
                  <a:pt x="51" y="114"/>
                </a:cubicBezTo>
                <a:cubicBezTo>
                  <a:pt x="0" y="261"/>
                  <a:pt x="328" y="583"/>
                  <a:pt x="328" y="583"/>
                </a:cubicBezTo>
                <a:cubicBezTo>
                  <a:pt x="328" y="583"/>
                  <a:pt x="559" y="357"/>
                  <a:pt x="603" y="197"/>
                </a:cubicBezTo>
                <a:cubicBezTo>
                  <a:pt x="607" y="185"/>
                  <a:pt x="609" y="173"/>
                  <a:pt x="610" y="160"/>
                </a:cubicBezTo>
                <a:close/>
              </a:path>
            </a:pathLst>
          </a:custGeom>
          <a:solidFill>
            <a:srgbClr val="DE6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r>
              <a:rPr lang="en-US" dirty="0">
                <a:solidFill>
                  <a:schemeClr val="tx2"/>
                </a:solidFill>
              </a:rPr>
              <a:t>2</a:t>
            </a:r>
          </a:p>
        </p:txBody>
      </p:sp>
      <p:pic>
        <p:nvPicPr>
          <p:cNvPr id="5" name="Picture 4" descr="A picture containing text, monitor, screen, television&#10;&#10;Description automatically generated">
            <a:extLst>
              <a:ext uri="{FF2B5EF4-FFF2-40B4-BE49-F238E27FC236}">
                <a16:creationId xmlns:a16="http://schemas.microsoft.com/office/drawing/2014/main" id="{45B24113-D7DA-7A89-14FE-10E0C4464B3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7798" t="6625" r="20550" b="18137"/>
          <a:stretch/>
        </p:blipFill>
        <p:spPr>
          <a:xfrm>
            <a:off x="6784401" y="2755220"/>
            <a:ext cx="3296301" cy="2262830"/>
          </a:xfrm>
          <a:prstGeom prst="rect">
            <a:avLst/>
          </a:prstGeom>
        </p:spPr>
      </p:pic>
    </p:spTree>
    <p:extLst>
      <p:ext uri="{BB962C8B-B14F-4D97-AF65-F5344CB8AC3E}">
        <p14:creationId xmlns:p14="http://schemas.microsoft.com/office/powerpoint/2010/main" val="1163651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5"/>
          <p:cNvSpPr txBox="1">
            <a:spLocks noGrp="1"/>
          </p:cNvSpPr>
          <p:nvPr>
            <p:ph type="ctrTitle"/>
          </p:nvPr>
        </p:nvSpPr>
        <p:spPr>
          <a:xfrm>
            <a:off x="1135119" y="189185"/>
            <a:ext cx="9144000" cy="979706"/>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1D355C"/>
              </a:buClr>
              <a:buSzPts val="3959"/>
              <a:buFont typeface="Arial Black"/>
              <a:buNone/>
            </a:pPr>
            <a:br>
              <a:rPr lang="en-US" sz="3959" b="0" dirty="0">
                <a:solidFill>
                  <a:srgbClr val="1D355C"/>
                </a:solidFill>
                <a:latin typeface="Arial Black"/>
                <a:ea typeface="Arial Black"/>
                <a:cs typeface="Arial Black"/>
                <a:sym typeface="Arial Black"/>
              </a:rPr>
            </a:br>
            <a:br>
              <a:rPr lang="en-US" sz="3959" dirty="0">
                <a:solidFill>
                  <a:srgbClr val="1D355C"/>
                </a:solidFill>
                <a:latin typeface="Arial Black"/>
                <a:ea typeface="Arial Black"/>
                <a:cs typeface="Arial Black"/>
                <a:sym typeface="Arial Black"/>
              </a:rPr>
            </a:br>
            <a:endParaRPr sz="3959" dirty="0">
              <a:solidFill>
                <a:srgbClr val="1D355C"/>
              </a:solidFill>
              <a:latin typeface="Arial Black"/>
              <a:ea typeface="Arial Black"/>
              <a:cs typeface="Arial Black"/>
              <a:sym typeface="Arial Black"/>
            </a:endParaRPr>
          </a:p>
        </p:txBody>
      </p:sp>
      <p:sp>
        <p:nvSpPr>
          <p:cNvPr id="8" name="TextBox 7"/>
          <p:cNvSpPr txBox="1"/>
          <p:nvPr/>
        </p:nvSpPr>
        <p:spPr>
          <a:xfrm>
            <a:off x="420414" y="32707"/>
            <a:ext cx="8639505" cy="646331"/>
          </a:xfrm>
          <a:prstGeom prst="rect">
            <a:avLst/>
          </a:prstGeom>
          <a:noFill/>
        </p:spPr>
        <p:txBody>
          <a:bodyPr wrap="square" rtlCol="0">
            <a:spAutoFit/>
          </a:bodyPr>
          <a:lstStyle/>
          <a:p>
            <a:pPr lvl="0" algn="ctr" defTabSz="914400"/>
            <a:r>
              <a:rPr kumimoji="0" lang="en-US" sz="3600" b="1" i="0" u="none" strike="noStrike" kern="1200" cap="none" spc="0" normalizeH="0" baseline="0" noProof="0" dirty="0">
                <a:ln>
                  <a:noFill/>
                </a:ln>
                <a:solidFill>
                  <a:srgbClr val="007CBA">
                    <a:lumMod val="50000"/>
                  </a:srgbClr>
                </a:solidFill>
                <a:effectLst/>
                <a:uLnTx/>
                <a:uFillTx/>
                <a:latin typeface="Arial"/>
                <a:ea typeface="+mn-ea"/>
                <a:cs typeface="+mn-cs"/>
              </a:rPr>
              <a:t>Diverse Research Groups on Campus</a:t>
            </a:r>
          </a:p>
        </p:txBody>
      </p:sp>
      <p:sp>
        <p:nvSpPr>
          <p:cNvPr id="6" name="Content Placeholder 7"/>
          <p:cNvSpPr txBox="1">
            <a:spLocks/>
          </p:cNvSpPr>
          <p:nvPr/>
        </p:nvSpPr>
        <p:spPr>
          <a:xfrm>
            <a:off x="420414" y="835516"/>
            <a:ext cx="11351171" cy="399168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914400" marR="0" lvl="1" indent="-381000"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L="1371600" marR="0" lvl="2" indent="-355600"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L="1828800" marR="0" lvl="3"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L="2286000" marR="0" lvl="4"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743200" marR="0" lvl="5"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L="3200400" marR="0" lvl="6"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L="3657600" marR="0" lvl="7"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L="4114800" marR="0" lvl="8"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pPr marL="0" indent="0" algn="l" defTabSz="914400"/>
            <a:endParaRPr lang="en-US" sz="2800" kern="0" dirty="0">
              <a:solidFill>
                <a:schemeClr val="accent5">
                  <a:lumMod val="50000"/>
                </a:schemeClr>
              </a:solidFill>
              <a:latin typeface="+mn-lt"/>
              <a:cs typeface="Arial" panose="020B0604020202020204" pitchFamily="34" charset="0"/>
            </a:endParaRPr>
          </a:p>
        </p:txBody>
      </p:sp>
      <p:sp>
        <p:nvSpPr>
          <p:cNvPr id="9" name="Content Placeholder 2"/>
          <p:cNvSpPr txBox="1">
            <a:spLocks/>
          </p:cNvSpPr>
          <p:nvPr/>
        </p:nvSpPr>
        <p:spPr>
          <a:xfrm>
            <a:off x="555733" y="1168891"/>
            <a:ext cx="11080531" cy="465383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914400" marR="0" lvl="1" indent="-381000"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L="1371600" marR="0" lvl="2" indent="-355600"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L="1828800" marR="0" lvl="3"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L="2286000" marR="0" lvl="4"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743200" marR="0" lvl="5"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L="3200400" marR="0" lvl="6"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L="3657600" marR="0" lvl="7"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L="4114800" marR="0" lvl="8"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pPr marL="393700" indent="-342900" algn="l" defTabSz="914400">
              <a:buClr>
                <a:schemeClr val="accent5">
                  <a:lumMod val="50000"/>
                </a:schemeClr>
              </a:buClr>
              <a:buFont typeface="Arial" panose="020B0604020202020204" pitchFamily="34" charset="0"/>
              <a:buChar char="•"/>
            </a:pPr>
            <a:r>
              <a:rPr lang="en-US" b="1" kern="0" dirty="0">
                <a:solidFill>
                  <a:schemeClr val="accent5">
                    <a:lumMod val="50000"/>
                  </a:schemeClr>
                </a:solidFill>
                <a:latin typeface="Arial" panose="020B0604020202020204" pitchFamily="34" charset="0"/>
                <a:cs typeface="Arial" panose="020B0604020202020204" pitchFamily="34" charset="0"/>
              </a:rPr>
              <a:t>Natural Sciences </a:t>
            </a:r>
            <a:r>
              <a:rPr lang="en-US" kern="0" dirty="0">
                <a:solidFill>
                  <a:schemeClr val="accent5">
                    <a:lumMod val="50000"/>
                  </a:schemeClr>
                </a:solidFill>
                <a:latin typeface="Arial" panose="020B0604020202020204" pitchFamily="34" charset="0"/>
                <a:cs typeface="Arial" panose="020B0604020202020204" pitchFamily="34" charset="0"/>
              </a:rPr>
              <a:t>– Soil Biogeochemistry, Biological Physics Theory and Computation, Theoretical Atomic and Molecular Physics, Applied Mathematics, Quantum Chemistry, Quantitative Systems Biology</a:t>
            </a:r>
            <a:br>
              <a:rPr lang="en-US" kern="0" dirty="0">
                <a:solidFill>
                  <a:schemeClr val="accent5">
                    <a:lumMod val="50000"/>
                  </a:schemeClr>
                </a:solidFill>
                <a:latin typeface="Arial" panose="020B0604020202020204" pitchFamily="34" charset="0"/>
                <a:cs typeface="Arial" panose="020B0604020202020204" pitchFamily="34" charset="0"/>
              </a:rPr>
            </a:br>
            <a:endParaRPr lang="en-US" kern="0" dirty="0">
              <a:solidFill>
                <a:schemeClr val="accent5">
                  <a:lumMod val="50000"/>
                </a:schemeClr>
              </a:solidFill>
              <a:latin typeface="Arial" panose="020B0604020202020204" pitchFamily="34" charset="0"/>
              <a:cs typeface="Arial" panose="020B0604020202020204" pitchFamily="34" charset="0"/>
            </a:endParaRPr>
          </a:p>
          <a:p>
            <a:pPr marL="393700" indent="-342900" algn="l" defTabSz="914400">
              <a:buClr>
                <a:schemeClr val="accent5">
                  <a:lumMod val="50000"/>
                </a:schemeClr>
              </a:buClr>
              <a:buFont typeface="Arial" panose="020B0604020202020204" pitchFamily="34" charset="0"/>
              <a:buChar char="•"/>
            </a:pPr>
            <a:r>
              <a:rPr lang="en-US" b="1" kern="0" dirty="0">
                <a:solidFill>
                  <a:schemeClr val="accent5">
                    <a:lumMod val="50000"/>
                  </a:schemeClr>
                </a:solidFill>
                <a:latin typeface="Arial" panose="020B0604020202020204" pitchFamily="34" charset="0"/>
                <a:cs typeface="Arial" panose="020B0604020202020204" pitchFamily="34" charset="0"/>
              </a:rPr>
              <a:t>Engineering</a:t>
            </a:r>
            <a:r>
              <a:rPr lang="en-US" kern="0" dirty="0">
                <a:solidFill>
                  <a:schemeClr val="accent5">
                    <a:lumMod val="50000"/>
                  </a:schemeClr>
                </a:solidFill>
                <a:latin typeface="Arial" panose="020B0604020202020204" pitchFamily="34" charset="0"/>
                <a:cs typeface="Arial" panose="020B0604020202020204" pitchFamily="34" charset="0"/>
              </a:rPr>
              <a:t> – Tribology, Machine Learning, Fault tolerance/resilience in large-scale parallel and distributed systems, power-aware computing</a:t>
            </a:r>
            <a:br>
              <a:rPr lang="en-US" kern="0" dirty="0">
                <a:solidFill>
                  <a:schemeClr val="accent5">
                    <a:lumMod val="50000"/>
                  </a:schemeClr>
                </a:solidFill>
                <a:latin typeface="Arial" panose="020B0604020202020204" pitchFamily="34" charset="0"/>
                <a:cs typeface="Arial" panose="020B0604020202020204" pitchFamily="34" charset="0"/>
              </a:rPr>
            </a:br>
            <a:endParaRPr lang="en-US" kern="0" dirty="0">
              <a:solidFill>
                <a:schemeClr val="accent5">
                  <a:lumMod val="50000"/>
                </a:schemeClr>
              </a:solidFill>
              <a:latin typeface="Arial" panose="020B0604020202020204" pitchFamily="34" charset="0"/>
              <a:cs typeface="Arial" panose="020B0604020202020204" pitchFamily="34" charset="0"/>
            </a:endParaRPr>
          </a:p>
          <a:p>
            <a:pPr marL="393700" indent="-342900" algn="l" defTabSz="914400">
              <a:buClr>
                <a:schemeClr val="accent5">
                  <a:lumMod val="50000"/>
                </a:schemeClr>
              </a:buClr>
              <a:buFont typeface="Arial" panose="020B0604020202020204" pitchFamily="34" charset="0"/>
              <a:buChar char="•"/>
            </a:pPr>
            <a:r>
              <a:rPr lang="en-US" b="1" kern="0" dirty="0">
                <a:solidFill>
                  <a:schemeClr val="accent5">
                    <a:lumMod val="50000"/>
                  </a:schemeClr>
                </a:solidFill>
                <a:latin typeface="Arial" panose="020B0604020202020204" pitchFamily="34" charset="0"/>
                <a:cs typeface="Arial" panose="020B0604020202020204" pitchFamily="34" charset="0"/>
              </a:rPr>
              <a:t>Social Sciences Humanities and Arts</a:t>
            </a:r>
            <a:r>
              <a:rPr lang="en-US" kern="0" dirty="0">
                <a:solidFill>
                  <a:schemeClr val="accent5">
                    <a:lumMod val="50000"/>
                  </a:schemeClr>
                </a:solidFill>
                <a:latin typeface="Arial" panose="020B0604020202020204" pitchFamily="34" charset="0"/>
                <a:cs typeface="Arial" panose="020B0604020202020204" pitchFamily="34" charset="0"/>
              </a:rPr>
              <a:t>- Evolution of Communication, Neural Networks, Vocal Motor Control, Mesoamerican Indigenous literatures and cultures, Central American and Latina/o cultural studies</a:t>
            </a:r>
          </a:p>
          <a:p>
            <a:pPr marL="0" indent="0" algn="l" defTabSz="914400"/>
            <a:endParaRPr lang="en-US" kern="0" dirty="0">
              <a:solidFill>
                <a:schemeClr val="accent5">
                  <a:lumMod val="50000"/>
                </a:schemeClr>
              </a:solidFill>
              <a:latin typeface="Arial" panose="020B0604020202020204" pitchFamily="34" charset="0"/>
              <a:cs typeface="Arial" panose="020B0604020202020204" pitchFamily="34" charset="0"/>
            </a:endParaRPr>
          </a:p>
        </p:txBody>
      </p:sp>
      <p:sp>
        <p:nvSpPr>
          <p:cNvPr id="2" name="Freeform 5">
            <a:extLst>
              <a:ext uri="{FF2B5EF4-FFF2-40B4-BE49-F238E27FC236}">
                <a16:creationId xmlns:a16="http://schemas.microsoft.com/office/drawing/2014/main" id="{E1FC5948-A9A8-6882-8C74-16D6BFDEED50}"/>
              </a:ext>
            </a:extLst>
          </p:cNvPr>
          <p:cNvSpPr>
            <a:spLocks/>
          </p:cNvSpPr>
          <p:nvPr/>
        </p:nvSpPr>
        <p:spPr bwMode="auto">
          <a:xfrm>
            <a:off x="135231" y="6367825"/>
            <a:ext cx="458479" cy="410003"/>
          </a:xfrm>
          <a:custGeom>
            <a:avLst/>
            <a:gdLst>
              <a:gd name="T0" fmla="*/ 610 w 611"/>
              <a:gd name="T1" fmla="*/ 160 h 583"/>
              <a:gd name="T2" fmla="*/ 610 w 611"/>
              <a:gd name="T3" fmla="*/ 159 h 583"/>
              <a:gd name="T4" fmla="*/ 610 w 611"/>
              <a:gd name="T5" fmla="*/ 159 h 583"/>
              <a:gd name="T6" fmla="*/ 607 w 611"/>
              <a:gd name="T7" fmla="*/ 121 h 583"/>
              <a:gd name="T8" fmla="*/ 461 w 611"/>
              <a:gd name="T9" fmla="*/ 2 h 583"/>
              <a:gd name="T10" fmla="*/ 329 w 611"/>
              <a:gd name="T11" fmla="*/ 81 h 583"/>
              <a:gd name="T12" fmla="*/ 196 w 611"/>
              <a:gd name="T13" fmla="*/ 0 h 583"/>
              <a:gd name="T14" fmla="*/ 51 w 611"/>
              <a:gd name="T15" fmla="*/ 114 h 583"/>
              <a:gd name="T16" fmla="*/ 51 w 611"/>
              <a:gd name="T17" fmla="*/ 114 h 583"/>
              <a:gd name="T18" fmla="*/ 328 w 611"/>
              <a:gd name="T19" fmla="*/ 583 h 583"/>
              <a:gd name="T20" fmla="*/ 603 w 611"/>
              <a:gd name="T21" fmla="*/ 197 h 583"/>
              <a:gd name="T22" fmla="*/ 610 w 611"/>
              <a:gd name="T23" fmla="*/ 16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1" h="583">
                <a:moveTo>
                  <a:pt x="610" y="160"/>
                </a:moveTo>
                <a:cubicBezTo>
                  <a:pt x="610" y="160"/>
                  <a:pt x="610" y="159"/>
                  <a:pt x="610" y="159"/>
                </a:cubicBezTo>
                <a:cubicBezTo>
                  <a:pt x="610" y="159"/>
                  <a:pt x="610" y="159"/>
                  <a:pt x="610" y="159"/>
                </a:cubicBezTo>
                <a:cubicBezTo>
                  <a:pt x="611" y="145"/>
                  <a:pt x="610" y="133"/>
                  <a:pt x="607" y="121"/>
                </a:cubicBezTo>
                <a:cubicBezTo>
                  <a:pt x="593" y="53"/>
                  <a:pt x="533" y="2"/>
                  <a:pt x="461" y="2"/>
                </a:cubicBezTo>
                <a:cubicBezTo>
                  <a:pt x="404" y="2"/>
                  <a:pt x="354" y="34"/>
                  <a:pt x="329" y="81"/>
                </a:cubicBezTo>
                <a:cubicBezTo>
                  <a:pt x="304" y="33"/>
                  <a:pt x="254" y="0"/>
                  <a:pt x="196" y="0"/>
                </a:cubicBezTo>
                <a:cubicBezTo>
                  <a:pt x="126" y="0"/>
                  <a:pt x="67" y="49"/>
                  <a:pt x="51" y="114"/>
                </a:cubicBezTo>
                <a:cubicBezTo>
                  <a:pt x="51" y="114"/>
                  <a:pt x="51" y="114"/>
                  <a:pt x="51" y="114"/>
                </a:cubicBezTo>
                <a:cubicBezTo>
                  <a:pt x="0" y="261"/>
                  <a:pt x="328" y="583"/>
                  <a:pt x="328" y="583"/>
                </a:cubicBezTo>
                <a:cubicBezTo>
                  <a:pt x="328" y="583"/>
                  <a:pt x="559" y="357"/>
                  <a:pt x="603" y="197"/>
                </a:cubicBezTo>
                <a:cubicBezTo>
                  <a:pt x="607" y="185"/>
                  <a:pt x="609" y="173"/>
                  <a:pt x="610" y="160"/>
                </a:cubicBezTo>
                <a:close/>
              </a:path>
            </a:pathLst>
          </a:custGeom>
          <a:solidFill>
            <a:srgbClr val="DE6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r>
              <a:rPr lang="en-US" dirty="0">
                <a:solidFill>
                  <a:schemeClr val="tx2"/>
                </a:solidFill>
              </a:rPr>
              <a:t>24</a:t>
            </a:r>
          </a:p>
        </p:txBody>
      </p:sp>
    </p:spTree>
    <p:extLst>
      <p:ext uri="{BB962C8B-B14F-4D97-AF65-F5344CB8AC3E}">
        <p14:creationId xmlns:p14="http://schemas.microsoft.com/office/powerpoint/2010/main" val="2678862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6" name="Google Shape;176;p17"/>
          <p:cNvPicPr preferRelativeResize="0"/>
          <p:nvPr/>
        </p:nvPicPr>
        <p:blipFill rotWithShape="1">
          <a:blip r:embed="rId3">
            <a:alphaModFix/>
          </a:blip>
          <a:srcRect/>
          <a:stretch/>
        </p:blipFill>
        <p:spPr>
          <a:xfrm>
            <a:off x="6350" y="0"/>
            <a:ext cx="12179300" cy="6858000"/>
          </a:xfrm>
          <a:prstGeom prst="rect">
            <a:avLst/>
          </a:prstGeom>
          <a:noFill/>
          <a:ln>
            <a:noFill/>
          </a:ln>
        </p:spPr>
      </p:pic>
      <p:sp>
        <p:nvSpPr>
          <p:cNvPr id="2" name="TextBox 1">
            <a:extLst>
              <a:ext uri="{FF2B5EF4-FFF2-40B4-BE49-F238E27FC236}">
                <a16:creationId xmlns:a16="http://schemas.microsoft.com/office/drawing/2014/main" id="{B627405B-6636-1ADC-DC94-FB20F0FE499D}"/>
              </a:ext>
            </a:extLst>
          </p:cNvPr>
          <p:cNvSpPr txBox="1"/>
          <p:nvPr/>
        </p:nvSpPr>
        <p:spPr>
          <a:xfrm>
            <a:off x="4858021" y="1326097"/>
            <a:ext cx="2595582" cy="646331"/>
          </a:xfrm>
          <a:prstGeom prst="rect">
            <a:avLst/>
          </a:prstGeom>
          <a:noFill/>
        </p:spPr>
        <p:txBody>
          <a:bodyPr wrap="none" rtlCol="0">
            <a:spAutoFit/>
          </a:bodyPr>
          <a:lstStyle/>
          <a:p>
            <a:r>
              <a:rPr lang="en-US" sz="3600" dirty="0">
                <a:solidFill>
                  <a:schemeClr val="bg1"/>
                </a:solidFill>
              </a:rPr>
              <a:t>Thank you !</a:t>
            </a:r>
          </a:p>
        </p:txBody>
      </p:sp>
    </p:spTree>
    <p:extLst>
      <p:ext uri="{BB962C8B-B14F-4D97-AF65-F5344CB8AC3E}">
        <p14:creationId xmlns:p14="http://schemas.microsoft.com/office/powerpoint/2010/main" val="1908924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FEAA65C2-3655-D086-2F72-E1B0C6679A6A}"/>
              </a:ext>
            </a:extLst>
          </p:cNvPr>
          <p:cNvSpPr>
            <a:spLocks/>
          </p:cNvSpPr>
          <p:nvPr/>
        </p:nvSpPr>
        <p:spPr bwMode="auto">
          <a:xfrm>
            <a:off x="135231" y="6367825"/>
            <a:ext cx="458479" cy="410003"/>
          </a:xfrm>
          <a:custGeom>
            <a:avLst/>
            <a:gdLst>
              <a:gd name="T0" fmla="*/ 610 w 611"/>
              <a:gd name="T1" fmla="*/ 160 h 583"/>
              <a:gd name="T2" fmla="*/ 610 w 611"/>
              <a:gd name="T3" fmla="*/ 159 h 583"/>
              <a:gd name="T4" fmla="*/ 610 w 611"/>
              <a:gd name="T5" fmla="*/ 159 h 583"/>
              <a:gd name="T6" fmla="*/ 607 w 611"/>
              <a:gd name="T7" fmla="*/ 121 h 583"/>
              <a:gd name="T8" fmla="*/ 461 w 611"/>
              <a:gd name="T9" fmla="*/ 2 h 583"/>
              <a:gd name="T10" fmla="*/ 329 w 611"/>
              <a:gd name="T11" fmla="*/ 81 h 583"/>
              <a:gd name="T12" fmla="*/ 196 w 611"/>
              <a:gd name="T13" fmla="*/ 0 h 583"/>
              <a:gd name="T14" fmla="*/ 51 w 611"/>
              <a:gd name="T15" fmla="*/ 114 h 583"/>
              <a:gd name="T16" fmla="*/ 51 w 611"/>
              <a:gd name="T17" fmla="*/ 114 h 583"/>
              <a:gd name="T18" fmla="*/ 328 w 611"/>
              <a:gd name="T19" fmla="*/ 583 h 583"/>
              <a:gd name="T20" fmla="*/ 603 w 611"/>
              <a:gd name="T21" fmla="*/ 197 h 583"/>
              <a:gd name="T22" fmla="*/ 610 w 611"/>
              <a:gd name="T23" fmla="*/ 16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1" h="583">
                <a:moveTo>
                  <a:pt x="610" y="160"/>
                </a:moveTo>
                <a:cubicBezTo>
                  <a:pt x="610" y="160"/>
                  <a:pt x="610" y="159"/>
                  <a:pt x="610" y="159"/>
                </a:cubicBezTo>
                <a:cubicBezTo>
                  <a:pt x="610" y="159"/>
                  <a:pt x="610" y="159"/>
                  <a:pt x="610" y="159"/>
                </a:cubicBezTo>
                <a:cubicBezTo>
                  <a:pt x="611" y="145"/>
                  <a:pt x="610" y="133"/>
                  <a:pt x="607" y="121"/>
                </a:cubicBezTo>
                <a:cubicBezTo>
                  <a:pt x="593" y="53"/>
                  <a:pt x="533" y="2"/>
                  <a:pt x="461" y="2"/>
                </a:cubicBezTo>
                <a:cubicBezTo>
                  <a:pt x="404" y="2"/>
                  <a:pt x="354" y="34"/>
                  <a:pt x="329" y="81"/>
                </a:cubicBezTo>
                <a:cubicBezTo>
                  <a:pt x="304" y="33"/>
                  <a:pt x="254" y="0"/>
                  <a:pt x="196" y="0"/>
                </a:cubicBezTo>
                <a:cubicBezTo>
                  <a:pt x="126" y="0"/>
                  <a:pt x="67" y="49"/>
                  <a:pt x="51" y="114"/>
                </a:cubicBezTo>
                <a:cubicBezTo>
                  <a:pt x="51" y="114"/>
                  <a:pt x="51" y="114"/>
                  <a:pt x="51" y="114"/>
                </a:cubicBezTo>
                <a:cubicBezTo>
                  <a:pt x="0" y="261"/>
                  <a:pt x="328" y="583"/>
                  <a:pt x="328" y="583"/>
                </a:cubicBezTo>
                <a:cubicBezTo>
                  <a:pt x="328" y="583"/>
                  <a:pt x="559" y="357"/>
                  <a:pt x="603" y="197"/>
                </a:cubicBezTo>
                <a:cubicBezTo>
                  <a:pt x="607" y="185"/>
                  <a:pt x="609" y="173"/>
                  <a:pt x="610" y="160"/>
                </a:cubicBezTo>
                <a:close/>
              </a:path>
            </a:pathLst>
          </a:custGeom>
          <a:solidFill>
            <a:srgbClr val="DE6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r>
              <a:rPr lang="en-US" dirty="0">
                <a:solidFill>
                  <a:schemeClr val="tx2"/>
                </a:solidFill>
              </a:rPr>
              <a:t>3</a:t>
            </a:r>
          </a:p>
        </p:txBody>
      </p:sp>
      <p:sp>
        <p:nvSpPr>
          <p:cNvPr id="10" name="TextBox 9">
            <a:extLst>
              <a:ext uri="{FF2B5EF4-FFF2-40B4-BE49-F238E27FC236}">
                <a16:creationId xmlns:a16="http://schemas.microsoft.com/office/drawing/2014/main" id="{EC4F3EA2-6702-547C-975C-D05E3A8DAD75}"/>
              </a:ext>
            </a:extLst>
          </p:cNvPr>
          <p:cNvSpPr txBox="1"/>
          <p:nvPr/>
        </p:nvSpPr>
        <p:spPr>
          <a:xfrm>
            <a:off x="-1189370" y="0"/>
            <a:ext cx="6095256"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7CBA">
                    <a:lumMod val="50000"/>
                  </a:srgbClr>
                </a:solidFill>
                <a:effectLst/>
                <a:uLnTx/>
                <a:uFillTx/>
                <a:latin typeface="Arial"/>
                <a:ea typeface="+mn-ea"/>
                <a:cs typeface="+mn-cs"/>
              </a:rPr>
              <a:t>Terminologies</a:t>
            </a:r>
          </a:p>
        </p:txBody>
      </p:sp>
      <p:sp>
        <p:nvSpPr>
          <p:cNvPr id="12" name="Content Placeholder 2">
            <a:extLst>
              <a:ext uri="{FF2B5EF4-FFF2-40B4-BE49-F238E27FC236}">
                <a16:creationId xmlns:a16="http://schemas.microsoft.com/office/drawing/2014/main" id="{1A762A24-FF70-5F21-ACB0-819CF258E043}"/>
              </a:ext>
            </a:extLst>
          </p:cNvPr>
          <p:cNvSpPr txBox="1">
            <a:spLocks/>
          </p:cNvSpPr>
          <p:nvPr/>
        </p:nvSpPr>
        <p:spPr>
          <a:xfrm>
            <a:off x="238137" y="784002"/>
            <a:ext cx="4866050" cy="4993373"/>
          </a:xfrm>
          <a:prstGeom prst="rect">
            <a:avLst/>
          </a:prstGeom>
          <a:noFill/>
          <a:ln>
            <a:noFill/>
          </a:ln>
        </p:spPr>
        <p:txBody>
          <a:bodyPr spcFirstLastPara="1" wrap="square" lIns="91425" tIns="45700" rIns="91425" bIns="45700" anchor="t" anchorCtr="0">
            <a:normAutofit fontScale="92500" lnSpcReduction="10000"/>
          </a:bodyPr>
          <a:lstStyle>
            <a:defPPr marR="0" lvl="0" algn="l" rtl="0">
              <a:lnSpc>
                <a:spcPct val="100000"/>
              </a:lnSpc>
              <a:spcBef>
                <a:spcPts val="0"/>
              </a:spcBef>
              <a:spcAft>
                <a:spcPts val="0"/>
              </a:spcAft>
            </a:defPPr>
            <a:lvl1pPr marL="457200" marR="0" lvl="0" indent="-40640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914400" marR="0" lvl="1" indent="-381000"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L="1371600" marR="0" lvl="2" indent="-355600"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L="1828800" marR="0" lvl="3"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L="2286000" marR="0" lvl="4"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743200" marR="0" lvl="5"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L="3200400" marR="0" lvl="6"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L="3657600" marR="0" lvl="7"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L="4114800" marR="0" lvl="8"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pPr algn="l" defTabSz="914400">
              <a:buFont typeface="Arial" panose="020B0604020202020204" pitchFamily="34" charset="0"/>
              <a:buChar char="•"/>
            </a:pPr>
            <a:r>
              <a:rPr lang="en-US" kern="0" dirty="0">
                <a:solidFill>
                  <a:schemeClr val="accent4">
                    <a:lumMod val="50000"/>
                  </a:schemeClr>
                </a:solidFill>
                <a:latin typeface="Arial" panose="020B0604020202020204" pitchFamily="34" charset="0"/>
                <a:cs typeface="Arial" panose="020B0604020202020204" pitchFamily="34" charset="0"/>
              </a:rPr>
              <a:t>CPU (processor)</a:t>
            </a:r>
          </a:p>
          <a:p>
            <a:pPr lvl="1" algn="l" defTabSz="914400">
              <a:buFont typeface="Arial" panose="020B0604020202020204" pitchFamily="34" charset="0"/>
              <a:buChar char="•"/>
            </a:pPr>
            <a:r>
              <a:rPr lang="en-US" kern="0" dirty="0">
                <a:solidFill>
                  <a:schemeClr val="accent4">
                    <a:lumMod val="50000"/>
                  </a:schemeClr>
                </a:solidFill>
                <a:latin typeface="Arial" panose="020B0604020202020204" pitchFamily="34" charset="0"/>
                <a:cs typeface="Arial" panose="020B0604020202020204" pitchFamily="34" charset="0"/>
              </a:rPr>
              <a:t>Central Processing Unit</a:t>
            </a:r>
          </a:p>
          <a:p>
            <a:pPr algn="l" defTabSz="914400">
              <a:buFont typeface="Arial" panose="020B0604020202020204" pitchFamily="34" charset="0"/>
              <a:buChar char="•"/>
            </a:pPr>
            <a:r>
              <a:rPr lang="en-US" kern="0" dirty="0">
                <a:solidFill>
                  <a:schemeClr val="accent4">
                    <a:lumMod val="50000"/>
                  </a:schemeClr>
                </a:solidFill>
                <a:latin typeface="Arial" panose="020B0604020202020204" pitchFamily="34" charset="0"/>
                <a:cs typeface="Arial" panose="020B0604020202020204" pitchFamily="34" charset="0"/>
              </a:rPr>
              <a:t>GPU </a:t>
            </a:r>
          </a:p>
          <a:p>
            <a:pPr lvl="1" algn="l" defTabSz="914400">
              <a:buFont typeface="Arial" panose="020B0604020202020204" pitchFamily="34" charset="0"/>
              <a:buChar char="•"/>
            </a:pPr>
            <a:r>
              <a:rPr lang="en-US" kern="0" dirty="0">
                <a:solidFill>
                  <a:schemeClr val="accent4">
                    <a:lumMod val="50000"/>
                  </a:schemeClr>
                </a:solidFill>
                <a:latin typeface="Arial" panose="020B0604020202020204" pitchFamily="34" charset="0"/>
                <a:cs typeface="Arial" panose="020B0604020202020204" pitchFamily="34" charset="0"/>
              </a:rPr>
              <a:t>Graphics Processing Unit</a:t>
            </a:r>
          </a:p>
          <a:p>
            <a:pPr lvl="1" algn="l" defTabSz="914400">
              <a:buFont typeface="Arial" panose="020B0604020202020204" pitchFamily="34" charset="0"/>
              <a:buChar char="•"/>
            </a:pPr>
            <a:r>
              <a:rPr lang="en-US" kern="0" dirty="0">
                <a:solidFill>
                  <a:schemeClr val="accent4">
                    <a:lumMod val="50000"/>
                  </a:schemeClr>
                </a:solidFill>
                <a:latin typeface="Arial" panose="020B0604020202020204" pitchFamily="34" charset="0"/>
                <a:cs typeface="Arial" panose="020B0604020202020204" pitchFamily="34" charset="0"/>
              </a:rPr>
              <a:t>Deep learning, massive parallelism, 3D rendering…</a:t>
            </a:r>
          </a:p>
          <a:p>
            <a:pPr algn="l" defTabSz="914400">
              <a:buFont typeface="Arial" panose="020B0604020202020204" pitchFamily="34" charset="0"/>
              <a:buChar char="•"/>
            </a:pPr>
            <a:r>
              <a:rPr lang="en-US" kern="0" dirty="0">
                <a:solidFill>
                  <a:schemeClr val="accent4">
                    <a:lumMod val="50000"/>
                  </a:schemeClr>
                </a:solidFill>
                <a:latin typeface="Arial" panose="020B0604020202020204" pitchFamily="34" charset="0"/>
                <a:cs typeface="Arial" panose="020B0604020202020204" pitchFamily="34" charset="0"/>
              </a:rPr>
              <a:t>Nodes</a:t>
            </a:r>
          </a:p>
          <a:p>
            <a:pPr lvl="1" algn="l" defTabSz="914400">
              <a:buFont typeface="Arial" panose="020B0604020202020204" pitchFamily="34" charset="0"/>
              <a:buChar char="•"/>
            </a:pPr>
            <a:r>
              <a:rPr lang="en-US" kern="0" dirty="0">
                <a:solidFill>
                  <a:schemeClr val="accent4">
                    <a:lumMod val="50000"/>
                  </a:schemeClr>
                </a:solidFill>
                <a:latin typeface="Arial" panose="020B0604020202020204" pitchFamily="34" charset="0"/>
                <a:cs typeface="Arial" panose="020B0604020202020204" pitchFamily="34" charset="0"/>
              </a:rPr>
              <a:t>Multiple CPUs</a:t>
            </a:r>
          </a:p>
          <a:p>
            <a:pPr lvl="1" algn="l" defTabSz="914400">
              <a:buFont typeface="Arial" panose="020B0604020202020204" pitchFamily="34" charset="0"/>
              <a:buChar char="•"/>
            </a:pPr>
            <a:r>
              <a:rPr lang="en-US" kern="0" dirty="0">
                <a:solidFill>
                  <a:schemeClr val="accent4">
                    <a:lumMod val="50000"/>
                  </a:schemeClr>
                </a:solidFill>
                <a:latin typeface="Arial" panose="020B0604020202020204" pitchFamily="34" charset="0"/>
                <a:cs typeface="Arial" panose="020B0604020202020204" pitchFamily="34" charset="0"/>
              </a:rPr>
              <a:t>CPU nodes</a:t>
            </a:r>
          </a:p>
          <a:p>
            <a:pPr lvl="1" algn="l" defTabSz="914400">
              <a:buFont typeface="Arial" panose="020B0604020202020204" pitchFamily="34" charset="0"/>
              <a:buChar char="•"/>
            </a:pPr>
            <a:r>
              <a:rPr lang="en-US" kern="0" dirty="0">
                <a:solidFill>
                  <a:schemeClr val="accent4">
                    <a:lumMod val="50000"/>
                  </a:schemeClr>
                </a:solidFill>
                <a:latin typeface="Arial" panose="020B0604020202020204" pitchFamily="34" charset="0"/>
                <a:cs typeface="Arial" panose="020B0604020202020204" pitchFamily="34" charset="0"/>
              </a:rPr>
              <a:t>GPU nodes</a:t>
            </a:r>
          </a:p>
          <a:p>
            <a:pPr algn="l" defTabSz="914400">
              <a:buFont typeface="Arial" panose="020B0604020202020204" pitchFamily="34" charset="0"/>
              <a:buChar char="•"/>
            </a:pPr>
            <a:r>
              <a:rPr lang="en-US" kern="0" dirty="0">
                <a:solidFill>
                  <a:schemeClr val="accent4">
                    <a:lumMod val="50000"/>
                  </a:schemeClr>
                </a:solidFill>
                <a:latin typeface="Arial" panose="020B0604020202020204" pitchFamily="34" charset="0"/>
                <a:cs typeface="Arial" panose="020B0604020202020204" pitchFamily="34" charset="0"/>
              </a:rPr>
              <a:t>Cores</a:t>
            </a:r>
          </a:p>
          <a:p>
            <a:pPr lvl="1" algn="l" defTabSz="914400">
              <a:buFont typeface="Arial" panose="020B0604020202020204" pitchFamily="34" charset="0"/>
              <a:buChar char="•"/>
            </a:pPr>
            <a:r>
              <a:rPr lang="en-US" kern="0" dirty="0">
                <a:solidFill>
                  <a:schemeClr val="accent4">
                    <a:lumMod val="50000"/>
                  </a:schemeClr>
                </a:solidFill>
                <a:latin typeface="Arial" panose="020B0604020202020204" pitchFamily="34" charset="0"/>
                <a:cs typeface="Arial" panose="020B0604020202020204" pitchFamily="34" charset="0"/>
              </a:rPr>
              <a:t>Processing element</a:t>
            </a:r>
            <a:endParaRPr lang="en-US" b="1" kern="0" dirty="0">
              <a:solidFill>
                <a:schemeClr val="accent4">
                  <a:lumMod val="50000"/>
                </a:schemeClr>
              </a:solidFill>
              <a:latin typeface="Arial" panose="020B0604020202020204" pitchFamily="34" charset="0"/>
              <a:cs typeface="Arial" panose="020B0604020202020204" pitchFamily="34" charset="0"/>
            </a:endParaRPr>
          </a:p>
          <a:p>
            <a:pPr lvl="1" algn="l" defTabSz="914400">
              <a:buFont typeface="Arial" panose="020B0604020202020204" pitchFamily="34" charset="0"/>
              <a:buChar char="•"/>
            </a:pPr>
            <a:r>
              <a:rPr lang="en-US" kern="0" dirty="0">
                <a:solidFill>
                  <a:schemeClr val="accent4">
                    <a:lumMod val="50000"/>
                  </a:schemeClr>
                </a:solidFill>
                <a:latin typeface="Arial" panose="020B0604020202020204" pitchFamily="34" charset="0"/>
                <a:cs typeface="Arial" panose="020B0604020202020204" pitchFamily="34" charset="0"/>
              </a:rPr>
              <a:t>1 CPU may contain </a:t>
            </a:r>
            <a:r>
              <a:rPr lang="en-US" kern="0" dirty="0">
                <a:solidFill>
                  <a:srgbClr val="095092"/>
                </a:solidFill>
                <a:latin typeface="Arial" panose="020B0604020202020204" pitchFamily="34" charset="0"/>
                <a:cs typeface="Arial" panose="020B0604020202020204" pitchFamily="34" charset="0"/>
              </a:rPr>
              <a:t>multiple</a:t>
            </a:r>
            <a:r>
              <a:rPr lang="en-US" kern="0" dirty="0">
                <a:solidFill>
                  <a:schemeClr val="accent4">
                    <a:lumMod val="50000"/>
                  </a:schemeClr>
                </a:solidFill>
                <a:latin typeface="Arial" panose="020B0604020202020204" pitchFamily="34" charset="0"/>
                <a:cs typeface="Arial" panose="020B0604020202020204" pitchFamily="34" charset="0"/>
              </a:rPr>
              <a:t> cores</a:t>
            </a:r>
          </a:p>
          <a:p>
            <a:pPr lvl="1" algn="l" defTabSz="914400">
              <a:buFont typeface="Arial" panose="020B0604020202020204" pitchFamily="34" charset="0"/>
              <a:buChar char="•"/>
            </a:pPr>
            <a:r>
              <a:rPr lang="en-US" kern="0" dirty="0">
                <a:solidFill>
                  <a:schemeClr val="accent4">
                    <a:lumMod val="50000"/>
                  </a:schemeClr>
                </a:solidFill>
                <a:latin typeface="Arial" panose="020B0604020202020204" pitchFamily="34" charset="0"/>
                <a:cs typeface="Arial" panose="020B0604020202020204" pitchFamily="34" charset="0"/>
              </a:rPr>
              <a:t>1 GPU many smaller specialized cores</a:t>
            </a:r>
          </a:p>
        </p:txBody>
      </p:sp>
      <p:pic>
        <p:nvPicPr>
          <p:cNvPr id="14" name="Picture 13" descr="A picture containing text, electronics, circuit&#10;&#10;Description automatically generated">
            <a:extLst>
              <a:ext uri="{FF2B5EF4-FFF2-40B4-BE49-F238E27FC236}">
                <a16:creationId xmlns:a16="http://schemas.microsoft.com/office/drawing/2014/main" id="{1E9B28EB-55FA-73CD-D9E9-4A92B32979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68616" y="-18072"/>
            <a:ext cx="2677776" cy="2188090"/>
          </a:xfrm>
          <a:prstGeom prst="rect">
            <a:avLst/>
          </a:prstGeom>
        </p:spPr>
      </p:pic>
      <p:pic>
        <p:nvPicPr>
          <p:cNvPr id="16" name="Picture 15">
            <a:extLst>
              <a:ext uri="{FF2B5EF4-FFF2-40B4-BE49-F238E27FC236}">
                <a16:creationId xmlns:a16="http://schemas.microsoft.com/office/drawing/2014/main" id="{49BFE372-A097-0597-5DE1-D50FCBBB12EA}"/>
              </a:ext>
            </a:extLst>
          </p:cNvPr>
          <p:cNvPicPr>
            <a:picLocks noChangeAspect="1"/>
          </p:cNvPicPr>
          <p:nvPr/>
        </p:nvPicPr>
        <p:blipFill>
          <a:blip r:embed="rId3" cstate="print">
            <a:alphaModFix/>
            <a:extLst>
              <a:ext uri="{28A0092B-C50C-407E-A947-70E740481C1C}">
                <a14:useLocalDpi xmlns:a14="http://schemas.microsoft.com/office/drawing/2010/main" val="0"/>
              </a:ext>
            </a:extLst>
          </a:blip>
          <a:stretch>
            <a:fillRect/>
          </a:stretch>
        </p:blipFill>
        <p:spPr>
          <a:xfrm>
            <a:off x="7745085" y="301433"/>
            <a:ext cx="1242746" cy="1143766"/>
          </a:xfrm>
          <a:prstGeom prst="rect">
            <a:avLst/>
          </a:prstGeom>
        </p:spPr>
      </p:pic>
      <p:grpSp>
        <p:nvGrpSpPr>
          <p:cNvPr id="23" name="Group 22">
            <a:extLst>
              <a:ext uri="{FF2B5EF4-FFF2-40B4-BE49-F238E27FC236}">
                <a16:creationId xmlns:a16="http://schemas.microsoft.com/office/drawing/2014/main" id="{256EB21B-FF85-5911-B478-5E6498335B30}"/>
              </a:ext>
            </a:extLst>
          </p:cNvPr>
          <p:cNvGrpSpPr/>
          <p:nvPr/>
        </p:nvGrpSpPr>
        <p:grpSpPr>
          <a:xfrm>
            <a:off x="5301574" y="2078587"/>
            <a:ext cx="3707585" cy="1922470"/>
            <a:chOff x="5267836" y="2319454"/>
            <a:chExt cx="3707585" cy="1922470"/>
          </a:xfrm>
        </p:grpSpPr>
        <p:pic>
          <p:nvPicPr>
            <p:cNvPr id="18" name="Picture 17">
              <a:extLst>
                <a:ext uri="{FF2B5EF4-FFF2-40B4-BE49-F238E27FC236}">
                  <a16:creationId xmlns:a16="http://schemas.microsoft.com/office/drawing/2014/main" id="{C596F7ED-1BED-B2F2-4960-80D38D903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6571" y="2594337"/>
              <a:ext cx="1496396" cy="1377214"/>
            </a:xfrm>
            <a:prstGeom prst="rect">
              <a:avLst/>
            </a:prstGeom>
          </p:spPr>
        </p:pic>
        <p:pic>
          <p:nvPicPr>
            <p:cNvPr id="20" name="Picture 19">
              <a:extLst>
                <a:ext uri="{FF2B5EF4-FFF2-40B4-BE49-F238E27FC236}">
                  <a16:creationId xmlns:a16="http://schemas.microsoft.com/office/drawing/2014/main" id="{8AD27FE6-8B24-C062-A913-77E8B8D429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6616" y="2594337"/>
              <a:ext cx="1496396" cy="1377214"/>
            </a:xfrm>
            <a:prstGeom prst="rect">
              <a:avLst/>
            </a:prstGeom>
          </p:spPr>
        </p:pic>
        <p:sp>
          <p:nvSpPr>
            <p:cNvPr id="21" name="Rectangle 20">
              <a:extLst>
                <a:ext uri="{FF2B5EF4-FFF2-40B4-BE49-F238E27FC236}">
                  <a16:creationId xmlns:a16="http://schemas.microsoft.com/office/drawing/2014/main" id="{367456E8-852E-01A6-5838-63296B98D17C}"/>
                </a:ext>
              </a:extLst>
            </p:cNvPr>
            <p:cNvSpPr/>
            <p:nvPr/>
          </p:nvSpPr>
          <p:spPr>
            <a:xfrm>
              <a:off x="5267836" y="2319454"/>
              <a:ext cx="3707585" cy="192247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4D3BE93-45EF-16B3-1BB2-68E6E3F26E28}"/>
                </a:ext>
              </a:extLst>
            </p:cNvPr>
            <p:cNvSpPr txBox="1"/>
            <p:nvPr/>
          </p:nvSpPr>
          <p:spPr>
            <a:xfrm>
              <a:off x="5288652" y="2319628"/>
              <a:ext cx="736099" cy="369332"/>
            </a:xfrm>
            <a:prstGeom prst="rect">
              <a:avLst/>
            </a:prstGeom>
            <a:noFill/>
          </p:spPr>
          <p:txBody>
            <a:bodyPr wrap="none" rtlCol="0">
              <a:spAutoFit/>
            </a:bodyPr>
            <a:lstStyle/>
            <a:p>
              <a:r>
                <a:rPr lang="en-US" dirty="0">
                  <a:solidFill>
                    <a:srgbClr val="095092"/>
                  </a:solidFill>
                </a:rPr>
                <a:t>Node</a:t>
              </a:r>
            </a:p>
          </p:txBody>
        </p:sp>
      </p:grpSp>
      <p:cxnSp>
        <p:nvCxnSpPr>
          <p:cNvPr id="38" name="Straight Connector 37">
            <a:extLst>
              <a:ext uri="{FF2B5EF4-FFF2-40B4-BE49-F238E27FC236}">
                <a16:creationId xmlns:a16="http://schemas.microsoft.com/office/drawing/2014/main" id="{E6CA385D-B837-A48D-F6F1-4455616BFA2F}"/>
              </a:ext>
            </a:extLst>
          </p:cNvPr>
          <p:cNvCxnSpPr>
            <a:cxnSpLocks/>
          </p:cNvCxnSpPr>
          <p:nvPr/>
        </p:nvCxnSpPr>
        <p:spPr>
          <a:xfrm flipH="1">
            <a:off x="5610730" y="3517482"/>
            <a:ext cx="136477" cy="105897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B944D71-2BBA-A25B-FA1A-61B0692BAC98}"/>
              </a:ext>
            </a:extLst>
          </p:cNvPr>
          <p:cNvCxnSpPr>
            <a:cxnSpLocks/>
          </p:cNvCxnSpPr>
          <p:nvPr/>
        </p:nvCxnSpPr>
        <p:spPr>
          <a:xfrm>
            <a:off x="6841515" y="3519324"/>
            <a:ext cx="281884" cy="1213254"/>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866CB837-3359-EE57-2242-4A3D7EFAD4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1574" y="4276809"/>
            <a:ext cx="2098747" cy="1931590"/>
          </a:xfrm>
          <a:prstGeom prst="rect">
            <a:avLst/>
          </a:prstGeom>
        </p:spPr>
      </p:pic>
      <p:sp>
        <p:nvSpPr>
          <p:cNvPr id="51" name="TextBox 50">
            <a:extLst>
              <a:ext uri="{FF2B5EF4-FFF2-40B4-BE49-F238E27FC236}">
                <a16:creationId xmlns:a16="http://schemas.microsoft.com/office/drawing/2014/main" id="{394DB8E0-1054-FA71-E153-151D7967F96C}"/>
              </a:ext>
            </a:extLst>
          </p:cNvPr>
          <p:cNvSpPr txBox="1"/>
          <p:nvPr/>
        </p:nvSpPr>
        <p:spPr>
          <a:xfrm>
            <a:off x="8042259" y="688650"/>
            <a:ext cx="776509" cy="369332"/>
          </a:xfrm>
          <a:prstGeom prst="rect">
            <a:avLst/>
          </a:prstGeom>
          <a:noFill/>
        </p:spPr>
        <p:txBody>
          <a:bodyPr wrap="square">
            <a:spAutoFit/>
          </a:bodyPr>
          <a:lstStyle/>
          <a:p>
            <a:r>
              <a:rPr lang="en-US" kern="0" dirty="0">
                <a:solidFill>
                  <a:schemeClr val="accent4">
                    <a:lumMod val="50000"/>
                  </a:schemeClr>
                </a:solidFill>
                <a:latin typeface="Arial" panose="020B0604020202020204" pitchFamily="34" charset="0"/>
                <a:cs typeface="Arial" panose="020B0604020202020204" pitchFamily="34" charset="0"/>
              </a:rPr>
              <a:t>CPU</a:t>
            </a:r>
            <a:endParaRPr lang="en-US" dirty="0"/>
          </a:p>
        </p:txBody>
      </p:sp>
    </p:spTree>
    <p:extLst>
      <p:ext uri="{BB962C8B-B14F-4D97-AF65-F5344CB8AC3E}">
        <p14:creationId xmlns:p14="http://schemas.microsoft.com/office/powerpoint/2010/main" val="38591284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5"/>
          <p:cNvSpPr txBox="1">
            <a:spLocks noGrp="1"/>
          </p:cNvSpPr>
          <p:nvPr>
            <p:ph type="ctrTitle"/>
          </p:nvPr>
        </p:nvSpPr>
        <p:spPr>
          <a:xfrm>
            <a:off x="1135119" y="273268"/>
            <a:ext cx="9144000" cy="979706"/>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1D355C"/>
              </a:buClr>
              <a:buSzPts val="3959"/>
              <a:buFont typeface="Arial Black"/>
              <a:buNone/>
            </a:pPr>
            <a:br>
              <a:rPr lang="en-US" sz="3959" b="0" dirty="0">
                <a:solidFill>
                  <a:srgbClr val="1D355C"/>
                </a:solidFill>
                <a:latin typeface="Arial Black"/>
                <a:ea typeface="Arial Black"/>
                <a:cs typeface="Arial Black"/>
                <a:sym typeface="Arial Black"/>
              </a:rPr>
            </a:br>
            <a:br>
              <a:rPr lang="en-US" sz="3959" dirty="0">
                <a:solidFill>
                  <a:srgbClr val="1D355C"/>
                </a:solidFill>
                <a:latin typeface="Arial Black"/>
                <a:ea typeface="Arial Black"/>
                <a:cs typeface="Arial Black"/>
                <a:sym typeface="Arial Black"/>
              </a:rPr>
            </a:br>
            <a:endParaRPr sz="3959" dirty="0">
              <a:solidFill>
                <a:srgbClr val="1D355C"/>
              </a:solidFill>
              <a:latin typeface="Arial Black"/>
              <a:ea typeface="Arial Black"/>
              <a:cs typeface="Arial Black"/>
              <a:sym typeface="Arial Black"/>
            </a:endParaRPr>
          </a:p>
        </p:txBody>
      </p:sp>
      <p:pic>
        <p:nvPicPr>
          <p:cNvPr id="3" name="Picture 2" descr="Icon&#10;&#10;Description automatically generated">
            <a:extLst>
              <a:ext uri="{FF2B5EF4-FFF2-40B4-BE49-F238E27FC236}">
                <a16:creationId xmlns:a16="http://schemas.microsoft.com/office/drawing/2014/main" id="{AFD0670D-A90E-324C-B4DF-892594FF4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9623" y="4249964"/>
            <a:ext cx="1079500" cy="1079500"/>
          </a:xfrm>
          <a:prstGeom prst="rect">
            <a:avLst/>
          </a:prstGeom>
        </p:spPr>
      </p:pic>
      <p:pic>
        <p:nvPicPr>
          <p:cNvPr id="7" name="Picture 6" descr="Icon&#10;&#10;Description automatically generated">
            <a:extLst>
              <a:ext uri="{FF2B5EF4-FFF2-40B4-BE49-F238E27FC236}">
                <a16:creationId xmlns:a16="http://schemas.microsoft.com/office/drawing/2014/main" id="{0D76D61C-F310-B04A-A4DB-063A7889A7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622" y="4249964"/>
            <a:ext cx="1079500" cy="1079500"/>
          </a:xfrm>
          <a:prstGeom prst="rect">
            <a:avLst/>
          </a:prstGeom>
        </p:spPr>
      </p:pic>
      <p:pic>
        <p:nvPicPr>
          <p:cNvPr id="10" name="Picture 9" descr="Icon&#10;&#10;Description automatically generated">
            <a:extLst>
              <a:ext uri="{FF2B5EF4-FFF2-40B4-BE49-F238E27FC236}">
                <a16:creationId xmlns:a16="http://schemas.microsoft.com/office/drawing/2014/main" id="{A04253C2-33D7-1543-8CA3-14412CAD0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714" y="4282621"/>
            <a:ext cx="1079500" cy="1079500"/>
          </a:xfrm>
          <a:prstGeom prst="rect">
            <a:avLst/>
          </a:prstGeom>
        </p:spPr>
      </p:pic>
      <p:pic>
        <p:nvPicPr>
          <p:cNvPr id="11" name="Picture 10" descr="Icon&#10;&#10;Description automatically generated">
            <a:extLst>
              <a:ext uri="{FF2B5EF4-FFF2-40B4-BE49-F238E27FC236}">
                <a16:creationId xmlns:a16="http://schemas.microsoft.com/office/drawing/2014/main" id="{9F70D5B0-9BC1-3E47-B5C6-DCC65560E1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3142" y="4249964"/>
            <a:ext cx="1079500" cy="1079500"/>
          </a:xfrm>
          <a:prstGeom prst="rect">
            <a:avLst/>
          </a:prstGeom>
        </p:spPr>
      </p:pic>
      <p:pic>
        <p:nvPicPr>
          <p:cNvPr id="12" name="Picture 11" descr="Icon&#10;&#10;Description automatically generated">
            <a:extLst>
              <a:ext uri="{FF2B5EF4-FFF2-40B4-BE49-F238E27FC236}">
                <a16:creationId xmlns:a16="http://schemas.microsoft.com/office/drawing/2014/main" id="{9278682B-26CC-CE40-B15A-F779B6B106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2642" y="4249964"/>
            <a:ext cx="1079500" cy="1079500"/>
          </a:xfrm>
          <a:prstGeom prst="rect">
            <a:avLst/>
          </a:prstGeom>
        </p:spPr>
      </p:pic>
      <p:pic>
        <p:nvPicPr>
          <p:cNvPr id="13" name="Picture 12" descr="Icon&#10;&#10;Description automatically generated">
            <a:extLst>
              <a:ext uri="{FF2B5EF4-FFF2-40B4-BE49-F238E27FC236}">
                <a16:creationId xmlns:a16="http://schemas.microsoft.com/office/drawing/2014/main" id="{8C536CA2-4849-0048-A560-B155FDF03F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6921" y="1300278"/>
            <a:ext cx="1079500" cy="1079500"/>
          </a:xfrm>
          <a:prstGeom prst="rect">
            <a:avLst/>
          </a:prstGeom>
        </p:spPr>
      </p:pic>
      <p:pic>
        <p:nvPicPr>
          <p:cNvPr id="14" name="Picture 13" descr="Icon&#10;&#10;Description automatically generated">
            <a:extLst>
              <a:ext uri="{FF2B5EF4-FFF2-40B4-BE49-F238E27FC236}">
                <a16:creationId xmlns:a16="http://schemas.microsoft.com/office/drawing/2014/main" id="{E171A2E5-1DF5-CE4F-AE52-81D4CEEA14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302" y="1300278"/>
            <a:ext cx="1079500" cy="1079500"/>
          </a:xfrm>
          <a:prstGeom prst="rect">
            <a:avLst/>
          </a:prstGeom>
        </p:spPr>
      </p:pic>
      <p:sp>
        <p:nvSpPr>
          <p:cNvPr id="4" name="TextBox 3">
            <a:extLst>
              <a:ext uri="{FF2B5EF4-FFF2-40B4-BE49-F238E27FC236}">
                <a16:creationId xmlns:a16="http://schemas.microsoft.com/office/drawing/2014/main" id="{52C87783-62FD-934A-92F2-A13AF4ACB664}"/>
              </a:ext>
            </a:extLst>
          </p:cNvPr>
          <p:cNvSpPr txBox="1"/>
          <p:nvPr/>
        </p:nvSpPr>
        <p:spPr>
          <a:xfrm>
            <a:off x="2080678" y="898720"/>
            <a:ext cx="1059906" cy="307777"/>
          </a:xfrm>
          <a:prstGeom prst="rect">
            <a:avLst/>
          </a:prstGeom>
          <a:noFill/>
          <a:ln w="19050">
            <a:solidFill>
              <a:schemeClr val="accent1">
                <a:shade val="50000"/>
              </a:schemeClr>
            </a:solidFill>
          </a:ln>
        </p:spPr>
        <p:txBody>
          <a:bodyPr wrap="none" rtlCol="0">
            <a:spAutoFit/>
          </a:bodyPr>
          <a:lstStyle/>
          <a:p>
            <a:r>
              <a:rPr lang="en-US" sz="1400" dirty="0"/>
              <a:t>Head node</a:t>
            </a:r>
          </a:p>
        </p:txBody>
      </p:sp>
      <p:sp>
        <p:nvSpPr>
          <p:cNvPr id="5" name="TextBox 4">
            <a:extLst>
              <a:ext uri="{FF2B5EF4-FFF2-40B4-BE49-F238E27FC236}">
                <a16:creationId xmlns:a16="http://schemas.microsoft.com/office/drawing/2014/main" id="{1CDEEEA3-C55F-B04A-8756-1AAD967EC014}"/>
              </a:ext>
            </a:extLst>
          </p:cNvPr>
          <p:cNvSpPr txBox="1"/>
          <p:nvPr/>
        </p:nvSpPr>
        <p:spPr>
          <a:xfrm>
            <a:off x="3193142" y="2158484"/>
            <a:ext cx="184731" cy="369332"/>
          </a:xfrm>
          <a:prstGeom prst="rect">
            <a:avLst/>
          </a:prstGeom>
          <a:noFill/>
        </p:spPr>
        <p:txBody>
          <a:bodyPr wrap="none" rtlCol="0">
            <a:spAutoFit/>
          </a:bodyPr>
          <a:lstStyle/>
          <a:p>
            <a:endParaRPr lang="en-US" dirty="0"/>
          </a:p>
        </p:txBody>
      </p:sp>
      <p:sp>
        <p:nvSpPr>
          <p:cNvPr id="17" name="TextBox 16">
            <a:extLst>
              <a:ext uri="{FF2B5EF4-FFF2-40B4-BE49-F238E27FC236}">
                <a16:creationId xmlns:a16="http://schemas.microsoft.com/office/drawing/2014/main" id="{D8102008-C193-C548-A70A-F4A5BCB2A1F6}"/>
              </a:ext>
            </a:extLst>
          </p:cNvPr>
          <p:cNvSpPr txBox="1"/>
          <p:nvPr/>
        </p:nvSpPr>
        <p:spPr>
          <a:xfrm>
            <a:off x="3497057" y="882398"/>
            <a:ext cx="1010213" cy="307777"/>
          </a:xfrm>
          <a:prstGeom prst="rect">
            <a:avLst/>
          </a:prstGeom>
          <a:noFill/>
          <a:ln w="19050">
            <a:solidFill>
              <a:schemeClr val="accent1">
                <a:shade val="50000"/>
              </a:schemeClr>
            </a:solidFill>
          </a:ln>
        </p:spPr>
        <p:txBody>
          <a:bodyPr wrap="none" rtlCol="0">
            <a:spAutoFit/>
          </a:bodyPr>
          <a:lstStyle/>
          <a:p>
            <a:r>
              <a:rPr lang="en-US" sz="1400" dirty="0"/>
              <a:t>login node</a:t>
            </a:r>
          </a:p>
        </p:txBody>
      </p:sp>
      <p:cxnSp>
        <p:nvCxnSpPr>
          <p:cNvPr id="18" name="Straight Connector 17">
            <a:extLst>
              <a:ext uri="{FF2B5EF4-FFF2-40B4-BE49-F238E27FC236}">
                <a16:creationId xmlns:a16="http://schemas.microsoft.com/office/drawing/2014/main" id="{21CD3E3C-ACA9-0E4B-BA0B-1FBF71118B34}"/>
              </a:ext>
            </a:extLst>
          </p:cNvPr>
          <p:cNvCxnSpPr>
            <a:cxnSpLocks/>
            <a:stCxn id="43" idx="4"/>
          </p:cNvCxnSpPr>
          <p:nvPr/>
        </p:nvCxnSpPr>
        <p:spPr>
          <a:xfrm flipH="1">
            <a:off x="1200678" y="3441878"/>
            <a:ext cx="1992464" cy="840743"/>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36DB61D-EA5B-774F-A1F0-E0F9E5FDE227}"/>
              </a:ext>
            </a:extLst>
          </p:cNvPr>
          <p:cNvCxnSpPr>
            <a:cxnSpLocks/>
            <a:stCxn id="43" idx="4"/>
          </p:cNvCxnSpPr>
          <p:nvPr/>
        </p:nvCxnSpPr>
        <p:spPr>
          <a:xfrm flipH="1">
            <a:off x="2120349" y="3441878"/>
            <a:ext cx="1072793" cy="775429"/>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ED32B76-6F88-9640-801D-0BD670AF9BFC}"/>
              </a:ext>
            </a:extLst>
          </p:cNvPr>
          <p:cNvCxnSpPr>
            <a:cxnSpLocks/>
            <a:stCxn id="43" idx="4"/>
          </p:cNvCxnSpPr>
          <p:nvPr/>
        </p:nvCxnSpPr>
        <p:spPr>
          <a:xfrm flipH="1">
            <a:off x="2934823" y="3441878"/>
            <a:ext cx="258319" cy="808086"/>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21AECFF-C978-FC48-BE5F-8F97107D0360}"/>
              </a:ext>
            </a:extLst>
          </p:cNvPr>
          <p:cNvCxnSpPr>
            <a:cxnSpLocks/>
            <a:stCxn id="43" idx="4"/>
            <a:endCxn id="11" idx="0"/>
          </p:cNvCxnSpPr>
          <p:nvPr/>
        </p:nvCxnSpPr>
        <p:spPr>
          <a:xfrm>
            <a:off x="3193142" y="3441878"/>
            <a:ext cx="539750" cy="808086"/>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1DAAF91-FDFD-6749-9A8A-1482CCA53829}"/>
              </a:ext>
            </a:extLst>
          </p:cNvPr>
          <p:cNvCxnSpPr>
            <a:cxnSpLocks/>
            <a:stCxn id="43" idx="4"/>
            <a:endCxn id="12" idx="0"/>
          </p:cNvCxnSpPr>
          <p:nvPr/>
        </p:nvCxnSpPr>
        <p:spPr>
          <a:xfrm>
            <a:off x="3193142" y="3441878"/>
            <a:ext cx="1619250" cy="808086"/>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C62A6E6-26C5-634A-81D7-72D9C67C3465}"/>
              </a:ext>
            </a:extLst>
          </p:cNvPr>
          <p:cNvCxnSpPr>
            <a:cxnSpLocks/>
          </p:cNvCxnSpPr>
          <p:nvPr/>
        </p:nvCxnSpPr>
        <p:spPr>
          <a:xfrm flipH="1">
            <a:off x="2981102" y="1876488"/>
            <a:ext cx="515955"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80300046-F044-A742-B228-D80346E2BE17}"/>
              </a:ext>
            </a:extLst>
          </p:cNvPr>
          <p:cNvSpPr/>
          <p:nvPr/>
        </p:nvSpPr>
        <p:spPr>
          <a:xfrm>
            <a:off x="2327056" y="2824367"/>
            <a:ext cx="1732171" cy="61751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interconnect</a:t>
            </a:r>
          </a:p>
        </p:txBody>
      </p:sp>
      <p:cxnSp>
        <p:nvCxnSpPr>
          <p:cNvPr id="55" name="Straight Connector 54">
            <a:extLst>
              <a:ext uri="{FF2B5EF4-FFF2-40B4-BE49-F238E27FC236}">
                <a16:creationId xmlns:a16="http://schemas.microsoft.com/office/drawing/2014/main" id="{39F05E8C-9475-4840-A137-BD374AECDA73}"/>
              </a:ext>
            </a:extLst>
          </p:cNvPr>
          <p:cNvCxnSpPr>
            <a:cxnSpLocks/>
            <a:endCxn id="43" idx="0"/>
          </p:cNvCxnSpPr>
          <p:nvPr/>
        </p:nvCxnSpPr>
        <p:spPr>
          <a:xfrm flipH="1">
            <a:off x="3193142" y="2301778"/>
            <a:ext cx="458479" cy="522589"/>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62BD336-5806-ED46-B939-2B223ACF28E4}"/>
              </a:ext>
            </a:extLst>
          </p:cNvPr>
          <p:cNvCxnSpPr>
            <a:cxnSpLocks/>
            <a:endCxn id="43" idx="0"/>
          </p:cNvCxnSpPr>
          <p:nvPr/>
        </p:nvCxnSpPr>
        <p:spPr>
          <a:xfrm>
            <a:off x="2565400" y="2305725"/>
            <a:ext cx="627742" cy="51864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pic>
        <p:nvPicPr>
          <p:cNvPr id="66" name="Picture 65" descr="A picture containing computer&#10;&#10;Description automatically generated">
            <a:extLst>
              <a:ext uri="{FF2B5EF4-FFF2-40B4-BE49-F238E27FC236}">
                <a16:creationId xmlns:a16="http://schemas.microsoft.com/office/drawing/2014/main" id="{36E8C053-1831-D941-915E-3AAC94E852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6344" y="2318508"/>
            <a:ext cx="1549400" cy="1866900"/>
          </a:xfrm>
          <a:prstGeom prst="rect">
            <a:avLst/>
          </a:prstGeom>
        </p:spPr>
      </p:pic>
      <p:cxnSp>
        <p:nvCxnSpPr>
          <p:cNvPr id="68" name="Straight Connector 67">
            <a:extLst>
              <a:ext uri="{FF2B5EF4-FFF2-40B4-BE49-F238E27FC236}">
                <a16:creationId xmlns:a16="http://schemas.microsoft.com/office/drawing/2014/main" id="{74E6CE95-1139-244A-B369-3DEB6D795CEA}"/>
              </a:ext>
            </a:extLst>
          </p:cNvPr>
          <p:cNvCxnSpPr>
            <a:cxnSpLocks/>
            <a:stCxn id="43" idx="6"/>
          </p:cNvCxnSpPr>
          <p:nvPr/>
        </p:nvCxnSpPr>
        <p:spPr>
          <a:xfrm>
            <a:off x="4059227" y="3133123"/>
            <a:ext cx="1292915" cy="89723"/>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7B3AE72-5133-F64D-ACC4-FEB9A7B15FBD}"/>
              </a:ext>
            </a:extLst>
          </p:cNvPr>
          <p:cNvSpPr txBox="1"/>
          <p:nvPr/>
        </p:nvSpPr>
        <p:spPr>
          <a:xfrm>
            <a:off x="5575323" y="1997948"/>
            <a:ext cx="811441" cy="307777"/>
          </a:xfrm>
          <a:prstGeom prst="rect">
            <a:avLst/>
          </a:prstGeom>
          <a:noFill/>
          <a:ln w="19050">
            <a:solidFill>
              <a:schemeClr val="accent1">
                <a:shade val="50000"/>
              </a:schemeClr>
            </a:solidFill>
          </a:ln>
        </p:spPr>
        <p:txBody>
          <a:bodyPr wrap="none" rtlCol="0">
            <a:spAutoFit/>
          </a:bodyPr>
          <a:lstStyle/>
          <a:p>
            <a:r>
              <a:rPr lang="en-US" sz="1400" dirty="0"/>
              <a:t>Storage</a:t>
            </a:r>
          </a:p>
        </p:txBody>
      </p:sp>
      <p:pic>
        <p:nvPicPr>
          <p:cNvPr id="76" name="Picture 75" descr="A computer with a blank screen&#10;&#10;Description automatically generated with low confidence">
            <a:extLst>
              <a:ext uri="{FF2B5EF4-FFF2-40B4-BE49-F238E27FC236}">
                <a16:creationId xmlns:a16="http://schemas.microsoft.com/office/drawing/2014/main" id="{31EE8CA2-1AF5-4C4F-ACBF-1FD38E37DF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0347" y="471811"/>
            <a:ext cx="1549400" cy="1205089"/>
          </a:xfrm>
          <a:prstGeom prst="rect">
            <a:avLst/>
          </a:prstGeom>
        </p:spPr>
      </p:pic>
      <p:cxnSp>
        <p:nvCxnSpPr>
          <p:cNvPr id="77" name="Straight Connector 76">
            <a:extLst>
              <a:ext uri="{FF2B5EF4-FFF2-40B4-BE49-F238E27FC236}">
                <a16:creationId xmlns:a16="http://schemas.microsoft.com/office/drawing/2014/main" id="{0CF2E5C9-2968-7045-9E89-E8C4AF7213DB}"/>
              </a:ext>
            </a:extLst>
          </p:cNvPr>
          <p:cNvCxnSpPr>
            <a:cxnSpLocks/>
          </p:cNvCxnSpPr>
          <p:nvPr/>
        </p:nvCxnSpPr>
        <p:spPr>
          <a:xfrm flipV="1">
            <a:off x="4138129" y="1024080"/>
            <a:ext cx="1568990" cy="725651"/>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6BE91B8D-12E4-554C-A143-41C8D99072B3}"/>
              </a:ext>
            </a:extLst>
          </p:cNvPr>
          <p:cNvSpPr txBox="1"/>
          <p:nvPr/>
        </p:nvSpPr>
        <p:spPr>
          <a:xfrm>
            <a:off x="5793484" y="218651"/>
            <a:ext cx="643125" cy="307777"/>
          </a:xfrm>
          <a:prstGeom prst="rect">
            <a:avLst/>
          </a:prstGeom>
          <a:noFill/>
          <a:ln w="19050">
            <a:solidFill>
              <a:schemeClr val="accent1">
                <a:shade val="50000"/>
              </a:schemeClr>
            </a:solidFill>
          </a:ln>
        </p:spPr>
        <p:txBody>
          <a:bodyPr wrap="none" rtlCol="0">
            <a:spAutoFit/>
          </a:bodyPr>
          <a:lstStyle/>
          <a:p>
            <a:r>
              <a:rPr lang="en-US" sz="1400" dirty="0"/>
              <a:t>Client</a:t>
            </a:r>
          </a:p>
        </p:txBody>
      </p:sp>
      <p:sp>
        <p:nvSpPr>
          <p:cNvPr id="84" name="Content Placeholder 2">
            <a:extLst>
              <a:ext uri="{FF2B5EF4-FFF2-40B4-BE49-F238E27FC236}">
                <a16:creationId xmlns:a16="http://schemas.microsoft.com/office/drawing/2014/main" id="{D266821D-4775-BA40-82CE-5E38C8419A05}"/>
              </a:ext>
            </a:extLst>
          </p:cNvPr>
          <p:cNvSpPr txBox="1">
            <a:spLocks/>
          </p:cNvSpPr>
          <p:nvPr/>
        </p:nvSpPr>
        <p:spPr>
          <a:xfrm>
            <a:off x="6854236" y="526428"/>
            <a:ext cx="4866050" cy="499337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914400" marR="0" lvl="1" indent="-381000"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L="1371600" marR="0" lvl="2" indent="-355600"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L="1828800" marR="0" lvl="3"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L="2286000" marR="0" lvl="4"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743200" marR="0" lvl="5"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L="3200400" marR="0" lvl="6"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L="3657600" marR="0" lvl="7"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L="4114800" marR="0" lvl="8"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pPr algn="l" defTabSz="914400">
              <a:buFont typeface="Arial" panose="020B0604020202020204" pitchFamily="34" charset="0"/>
              <a:buChar char="•"/>
            </a:pPr>
            <a:r>
              <a:rPr lang="en-US" kern="0" dirty="0">
                <a:solidFill>
                  <a:schemeClr val="accent4">
                    <a:lumMod val="50000"/>
                  </a:schemeClr>
                </a:solidFill>
                <a:latin typeface="Arial" panose="020B0604020202020204" pitchFamily="34" charset="0"/>
                <a:cs typeface="Arial" panose="020B0604020202020204" pitchFamily="34" charset="0"/>
              </a:rPr>
              <a:t>Head node and login node</a:t>
            </a:r>
          </a:p>
          <a:p>
            <a:pPr algn="l" defTabSz="914400">
              <a:buFont typeface="Arial" panose="020B0604020202020204" pitchFamily="34" charset="0"/>
              <a:buChar char="•"/>
            </a:pPr>
            <a:r>
              <a:rPr lang="en-US" kern="0" dirty="0">
                <a:solidFill>
                  <a:schemeClr val="accent4">
                    <a:lumMod val="50000"/>
                  </a:schemeClr>
                </a:solidFill>
                <a:latin typeface="Arial" panose="020B0604020202020204" pitchFamily="34" charset="0"/>
                <a:cs typeface="Arial" panose="020B0604020202020204" pitchFamily="34" charset="0"/>
              </a:rPr>
              <a:t>Compute nodes (majority of </a:t>
            </a:r>
            <a:r>
              <a:rPr lang="en-US" kern="0" dirty="0">
                <a:solidFill>
                  <a:srgbClr val="095092"/>
                </a:solidFill>
                <a:latin typeface="Arial" panose="020B0604020202020204" pitchFamily="34" charset="0"/>
                <a:cs typeface="Arial" panose="020B0604020202020204" pitchFamily="34" charset="0"/>
              </a:rPr>
              <a:t>computations</a:t>
            </a:r>
            <a:r>
              <a:rPr lang="en-US" kern="0" dirty="0">
                <a:solidFill>
                  <a:schemeClr val="accent4">
                    <a:lumMod val="50000"/>
                  </a:schemeClr>
                </a:solidFill>
                <a:latin typeface="Arial" panose="020B0604020202020204" pitchFamily="34" charset="0"/>
                <a:cs typeface="Arial" panose="020B0604020202020204" pitchFamily="34" charset="0"/>
              </a:rPr>
              <a:t> are performed)</a:t>
            </a:r>
          </a:p>
          <a:p>
            <a:pPr marL="800100" lvl="1" indent="-342900" algn="l" defTabSz="914400">
              <a:buFont typeface="Arial" panose="020B0604020202020204" pitchFamily="34" charset="0"/>
              <a:buChar char="•"/>
            </a:pPr>
            <a:r>
              <a:rPr lang="en-US" sz="2400" kern="0" dirty="0">
                <a:solidFill>
                  <a:schemeClr val="accent4">
                    <a:lumMod val="50000"/>
                  </a:schemeClr>
                </a:solidFill>
                <a:latin typeface="Arial" panose="020B0604020202020204" pitchFamily="34" charset="0"/>
                <a:cs typeface="Arial" panose="020B0604020202020204" pitchFamily="34" charset="0"/>
              </a:rPr>
              <a:t>CPU nodes </a:t>
            </a:r>
          </a:p>
          <a:p>
            <a:pPr marL="800100" lvl="1" indent="-342900" algn="l" defTabSz="914400">
              <a:buFont typeface="Arial" panose="020B0604020202020204" pitchFamily="34" charset="0"/>
              <a:buChar char="•"/>
            </a:pPr>
            <a:r>
              <a:rPr lang="en-US" sz="2400" kern="0" dirty="0">
                <a:solidFill>
                  <a:schemeClr val="accent4">
                    <a:lumMod val="50000"/>
                  </a:schemeClr>
                </a:solidFill>
                <a:latin typeface="Arial" panose="020B0604020202020204" pitchFamily="34" charset="0"/>
                <a:cs typeface="Arial" panose="020B0604020202020204" pitchFamily="34" charset="0"/>
              </a:rPr>
              <a:t>GPU nodes </a:t>
            </a:r>
          </a:p>
          <a:p>
            <a:pPr algn="l" defTabSz="914400">
              <a:buFont typeface="Arial" panose="020B0604020202020204" pitchFamily="34" charset="0"/>
              <a:buChar char="•"/>
            </a:pPr>
            <a:r>
              <a:rPr lang="en-US" kern="0" dirty="0" err="1">
                <a:solidFill>
                  <a:schemeClr val="accent4">
                    <a:lumMod val="50000"/>
                  </a:schemeClr>
                </a:solidFill>
                <a:latin typeface="Arial" panose="020B0604020202020204" pitchFamily="34" charset="0"/>
                <a:cs typeface="Arial" panose="020B0604020202020204" pitchFamily="34" charset="0"/>
              </a:rPr>
              <a:t>Infiniband</a:t>
            </a:r>
            <a:r>
              <a:rPr lang="en-US" kern="0" dirty="0">
                <a:solidFill>
                  <a:schemeClr val="accent4">
                    <a:lumMod val="50000"/>
                  </a:schemeClr>
                </a:solidFill>
                <a:latin typeface="Arial" panose="020B0604020202020204" pitchFamily="34" charset="0"/>
                <a:cs typeface="Arial" panose="020B0604020202020204" pitchFamily="34" charset="0"/>
              </a:rPr>
              <a:t> switches connect all nodes</a:t>
            </a:r>
          </a:p>
        </p:txBody>
      </p:sp>
      <p:sp>
        <p:nvSpPr>
          <p:cNvPr id="85" name="TextBox 84">
            <a:extLst>
              <a:ext uri="{FF2B5EF4-FFF2-40B4-BE49-F238E27FC236}">
                <a16:creationId xmlns:a16="http://schemas.microsoft.com/office/drawing/2014/main" id="{52BDEEE1-F06F-2141-B3F1-5ADCC3952ABB}"/>
              </a:ext>
            </a:extLst>
          </p:cNvPr>
          <p:cNvSpPr txBox="1"/>
          <p:nvPr/>
        </p:nvSpPr>
        <p:spPr>
          <a:xfrm>
            <a:off x="-733640" y="80172"/>
            <a:ext cx="577017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7CBA">
                    <a:lumMod val="50000"/>
                  </a:srgbClr>
                </a:solidFill>
                <a:effectLst/>
                <a:uLnTx/>
                <a:uFillTx/>
                <a:latin typeface="Arial"/>
                <a:ea typeface="+mn-ea"/>
                <a:cs typeface="+mn-cs"/>
              </a:rPr>
              <a:t>HPC</a:t>
            </a:r>
            <a:r>
              <a:rPr kumimoji="0" lang="en-US" sz="3600" b="1" i="0" u="none" strike="noStrike" kern="1200" cap="none" spc="0" normalizeH="0" noProof="0" dirty="0">
                <a:ln>
                  <a:noFill/>
                </a:ln>
                <a:solidFill>
                  <a:srgbClr val="007CBA">
                    <a:lumMod val="50000"/>
                  </a:srgbClr>
                </a:solidFill>
                <a:effectLst/>
                <a:uLnTx/>
                <a:uFillTx/>
                <a:latin typeface="Arial"/>
                <a:ea typeface="+mn-ea"/>
                <a:cs typeface="+mn-cs"/>
              </a:rPr>
              <a:t> Architecture</a:t>
            </a:r>
            <a:endParaRPr kumimoji="0" lang="en-US" sz="3600" b="1" i="0" u="none" strike="noStrike" kern="1200" cap="none" spc="0" normalizeH="0" baseline="0" noProof="0" dirty="0">
              <a:ln>
                <a:noFill/>
              </a:ln>
              <a:solidFill>
                <a:srgbClr val="007CBA">
                  <a:lumMod val="50000"/>
                </a:srgbClr>
              </a:solidFill>
              <a:effectLst/>
              <a:uLnTx/>
              <a:uFillTx/>
              <a:latin typeface="Arial"/>
              <a:ea typeface="+mn-ea"/>
              <a:cs typeface="+mn-cs"/>
            </a:endParaRPr>
          </a:p>
        </p:txBody>
      </p:sp>
      <p:pic>
        <p:nvPicPr>
          <p:cNvPr id="87" name="Picture 86" descr="A picture containing floor, indoor, bag&#10;&#10;Description automatically generated">
            <a:extLst>
              <a:ext uri="{FF2B5EF4-FFF2-40B4-BE49-F238E27FC236}">
                <a16:creationId xmlns:a16="http://schemas.microsoft.com/office/drawing/2014/main" id="{68993FEF-5782-7143-9737-2F34AE3CA8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8308591" y="2774689"/>
            <a:ext cx="2057494" cy="3719764"/>
          </a:xfrm>
          <a:prstGeom prst="rect">
            <a:avLst/>
          </a:prstGeom>
        </p:spPr>
      </p:pic>
      <p:sp>
        <p:nvSpPr>
          <p:cNvPr id="2" name="Freeform 5">
            <a:extLst>
              <a:ext uri="{FF2B5EF4-FFF2-40B4-BE49-F238E27FC236}">
                <a16:creationId xmlns:a16="http://schemas.microsoft.com/office/drawing/2014/main" id="{B074CDF2-3194-C8C5-DBF2-01CF386CC2BE}"/>
              </a:ext>
            </a:extLst>
          </p:cNvPr>
          <p:cNvSpPr>
            <a:spLocks/>
          </p:cNvSpPr>
          <p:nvPr/>
        </p:nvSpPr>
        <p:spPr bwMode="auto">
          <a:xfrm>
            <a:off x="135231" y="6367825"/>
            <a:ext cx="458479" cy="410003"/>
          </a:xfrm>
          <a:custGeom>
            <a:avLst/>
            <a:gdLst>
              <a:gd name="T0" fmla="*/ 610 w 611"/>
              <a:gd name="T1" fmla="*/ 160 h 583"/>
              <a:gd name="T2" fmla="*/ 610 w 611"/>
              <a:gd name="T3" fmla="*/ 159 h 583"/>
              <a:gd name="T4" fmla="*/ 610 w 611"/>
              <a:gd name="T5" fmla="*/ 159 h 583"/>
              <a:gd name="T6" fmla="*/ 607 w 611"/>
              <a:gd name="T7" fmla="*/ 121 h 583"/>
              <a:gd name="T8" fmla="*/ 461 w 611"/>
              <a:gd name="T9" fmla="*/ 2 h 583"/>
              <a:gd name="T10" fmla="*/ 329 w 611"/>
              <a:gd name="T11" fmla="*/ 81 h 583"/>
              <a:gd name="T12" fmla="*/ 196 w 611"/>
              <a:gd name="T13" fmla="*/ 0 h 583"/>
              <a:gd name="T14" fmla="*/ 51 w 611"/>
              <a:gd name="T15" fmla="*/ 114 h 583"/>
              <a:gd name="T16" fmla="*/ 51 w 611"/>
              <a:gd name="T17" fmla="*/ 114 h 583"/>
              <a:gd name="T18" fmla="*/ 328 w 611"/>
              <a:gd name="T19" fmla="*/ 583 h 583"/>
              <a:gd name="T20" fmla="*/ 603 w 611"/>
              <a:gd name="T21" fmla="*/ 197 h 583"/>
              <a:gd name="T22" fmla="*/ 610 w 611"/>
              <a:gd name="T23" fmla="*/ 16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1" h="583">
                <a:moveTo>
                  <a:pt x="610" y="160"/>
                </a:moveTo>
                <a:cubicBezTo>
                  <a:pt x="610" y="160"/>
                  <a:pt x="610" y="159"/>
                  <a:pt x="610" y="159"/>
                </a:cubicBezTo>
                <a:cubicBezTo>
                  <a:pt x="610" y="159"/>
                  <a:pt x="610" y="159"/>
                  <a:pt x="610" y="159"/>
                </a:cubicBezTo>
                <a:cubicBezTo>
                  <a:pt x="611" y="145"/>
                  <a:pt x="610" y="133"/>
                  <a:pt x="607" y="121"/>
                </a:cubicBezTo>
                <a:cubicBezTo>
                  <a:pt x="593" y="53"/>
                  <a:pt x="533" y="2"/>
                  <a:pt x="461" y="2"/>
                </a:cubicBezTo>
                <a:cubicBezTo>
                  <a:pt x="404" y="2"/>
                  <a:pt x="354" y="34"/>
                  <a:pt x="329" y="81"/>
                </a:cubicBezTo>
                <a:cubicBezTo>
                  <a:pt x="304" y="33"/>
                  <a:pt x="254" y="0"/>
                  <a:pt x="196" y="0"/>
                </a:cubicBezTo>
                <a:cubicBezTo>
                  <a:pt x="126" y="0"/>
                  <a:pt x="67" y="49"/>
                  <a:pt x="51" y="114"/>
                </a:cubicBezTo>
                <a:cubicBezTo>
                  <a:pt x="51" y="114"/>
                  <a:pt x="51" y="114"/>
                  <a:pt x="51" y="114"/>
                </a:cubicBezTo>
                <a:cubicBezTo>
                  <a:pt x="0" y="261"/>
                  <a:pt x="328" y="583"/>
                  <a:pt x="328" y="583"/>
                </a:cubicBezTo>
                <a:cubicBezTo>
                  <a:pt x="328" y="583"/>
                  <a:pt x="559" y="357"/>
                  <a:pt x="603" y="197"/>
                </a:cubicBezTo>
                <a:cubicBezTo>
                  <a:pt x="607" y="185"/>
                  <a:pt x="609" y="173"/>
                  <a:pt x="610" y="160"/>
                </a:cubicBezTo>
                <a:close/>
              </a:path>
            </a:pathLst>
          </a:custGeom>
          <a:solidFill>
            <a:srgbClr val="DE6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r>
              <a:rPr lang="en-US" dirty="0">
                <a:solidFill>
                  <a:schemeClr val="tx2"/>
                </a:solidFill>
              </a:rPr>
              <a:t>4</a:t>
            </a:r>
          </a:p>
        </p:txBody>
      </p:sp>
    </p:spTree>
    <p:extLst>
      <p:ext uri="{BB962C8B-B14F-4D97-AF65-F5344CB8AC3E}">
        <p14:creationId xmlns:p14="http://schemas.microsoft.com/office/powerpoint/2010/main" val="3759249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5"/>
          <p:cNvSpPr txBox="1">
            <a:spLocks noGrp="1"/>
          </p:cNvSpPr>
          <p:nvPr>
            <p:ph type="ctrTitle"/>
          </p:nvPr>
        </p:nvSpPr>
        <p:spPr>
          <a:xfrm>
            <a:off x="1135119" y="273268"/>
            <a:ext cx="9144000" cy="979706"/>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1D355C"/>
              </a:buClr>
              <a:buSzPts val="3959"/>
              <a:buFont typeface="Arial Black"/>
              <a:buNone/>
            </a:pPr>
            <a:br>
              <a:rPr lang="en-US" sz="3959" b="0" dirty="0">
                <a:solidFill>
                  <a:srgbClr val="1D355C"/>
                </a:solidFill>
                <a:latin typeface="Arial Black"/>
                <a:ea typeface="Arial Black"/>
                <a:cs typeface="Arial Black"/>
                <a:sym typeface="Arial Black"/>
              </a:rPr>
            </a:br>
            <a:br>
              <a:rPr lang="en-US" sz="3959" dirty="0">
                <a:solidFill>
                  <a:srgbClr val="1D355C"/>
                </a:solidFill>
                <a:latin typeface="Arial Black"/>
                <a:ea typeface="Arial Black"/>
                <a:cs typeface="Arial Black"/>
                <a:sym typeface="Arial Black"/>
              </a:rPr>
            </a:br>
            <a:endParaRPr sz="3959" dirty="0">
              <a:solidFill>
                <a:srgbClr val="1D355C"/>
              </a:solidFill>
              <a:latin typeface="Arial Black"/>
              <a:ea typeface="Arial Black"/>
              <a:cs typeface="Arial Black"/>
              <a:sym typeface="Arial Black"/>
            </a:endParaRPr>
          </a:p>
        </p:txBody>
      </p:sp>
      <p:sp>
        <p:nvSpPr>
          <p:cNvPr id="8" name="TextBox 7"/>
          <p:cNvSpPr txBox="1"/>
          <p:nvPr/>
        </p:nvSpPr>
        <p:spPr>
          <a:xfrm>
            <a:off x="-1496995" y="38696"/>
            <a:ext cx="752540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7CBA">
                    <a:lumMod val="50000"/>
                  </a:srgbClr>
                </a:solidFill>
                <a:effectLst/>
                <a:uLnTx/>
                <a:uFillTx/>
                <a:latin typeface="Arial"/>
                <a:ea typeface="+mn-ea"/>
                <a:cs typeface="+mn-cs"/>
              </a:rPr>
              <a:t>HPC Architecture</a:t>
            </a:r>
          </a:p>
        </p:txBody>
      </p:sp>
      <p:sp>
        <p:nvSpPr>
          <p:cNvPr id="5" name="Content Placeholder 2"/>
          <p:cNvSpPr txBox="1">
            <a:spLocks/>
          </p:cNvSpPr>
          <p:nvPr/>
        </p:nvSpPr>
        <p:spPr>
          <a:xfrm>
            <a:off x="-779219" y="662268"/>
            <a:ext cx="9702902" cy="1603721"/>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914400" marR="0" lvl="1" indent="-381000"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L="1371600" marR="0" lvl="2" indent="-355600"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L="1828800" marR="0" lvl="3"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L="2286000" marR="0" lvl="4"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743200" marR="0" lvl="5"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L="3200400" marR="0" lvl="6"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L="3657600" marR="0" lvl="7"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L="4114800" marR="0" lvl="8"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pPr marL="1473200" lvl="2" indent="-457200" algn="just" defTabSz="914400">
              <a:buFont typeface="Arial" panose="020B0604020202020204" pitchFamily="34" charset="0"/>
              <a:buChar char="•"/>
            </a:pPr>
            <a:r>
              <a:rPr lang="en-US" sz="2800" kern="0" dirty="0">
                <a:solidFill>
                  <a:schemeClr val="accent4">
                    <a:lumMod val="50000"/>
                  </a:schemeClr>
                </a:solidFill>
                <a:latin typeface="Arial" panose="020B0604020202020204" pitchFamily="34" charset="0"/>
                <a:cs typeface="Arial" panose="020B0604020202020204" pitchFamily="34" charset="0"/>
              </a:rPr>
              <a:t>Machines with large number of CPUs and memory</a:t>
            </a:r>
          </a:p>
          <a:p>
            <a:pPr marL="1473200" lvl="2" indent="-457200" algn="just" defTabSz="914400">
              <a:buFont typeface="Arial" panose="020B0604020202020204" pitchFamily="34" charset="0"/>
              <a:buChar char="•"/>
            </a:pPr>
            <a:r>
              <a:rPr lang="en-US" sz="2800" kern="0" dirty="0">
                <a:solidFill>
                  <a:schemeClr val="accent4">
                    <a:lumMod val="50000"/>
                  </a:schemeClr>
                </a:solidFill>
                <a:latin typeface="Arial" panose="020B0604020202020204" pitchFamily="34" charset="0"/>
                <a:cs typeface="Arial" panose="020B0604020202020204" pitchFamily="34" charset="0"/>
              </a:rPr>
              <a:t>High-speed interconnect</a:t>
            </a:r>
          </a:p>
          <a:p>
            <a:pPr marL="1473200" lvl="2" indent="-457200" algn="just" defTabSz="914400">
              <a:buFont typeface="Arial" panose="020B0604020202020204" pitchFamily="34" charset="0"/>
              <a:buChar char="•"/>
            </a:pPr>
            <a:r>
              <a:rPr lang="en-US" sz="2800" kern="0" dirty="0">
                <a:solidFill>
                  <a:schemeClr val="accent4">
                    <a:lumMod val="50000"/>
                  </a:schemeClr>
                </a:solidFill>
                <a:latin typeface="Arial" panose="020B0604020202020204" pitchFamily="34" charset="0"/>
                <a:cs typeface="Arial" panose="020B0604020202020204" pitchFamily="34" charset="0"/>
              </a:rPr>
              <a:t>Scheduling software</a:t>
            </a:r>
          </a:p>
        </p:txBody>
      </p:sp>
      <p:sp>
        <p:nvSpPr>
          <p:cNvPr id="6" name="Rectangle 5"/>
          <p:cNvSpPr/>
          <p:nvPr/>
        </p:nvSpPr>
        <p:spPr>
          <a:xfrm>
            <a:off x="609599" y="2811176"/>
            <a:ext cx="3647091" cy="15685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794055" y="3376775"/>
            <a:ext cx="3278177" cy="830997"/>
          </a:xfrm>
          <a:prstGeom prst="rect">
            <a:avLst/>
          </a:prstGeom>
          <a:noFill/>
        </p:spPr>
        <p:txBody>
          <a:bodyPr wrap="square" rtlCol="0">
            <a:spAutoFit/>
          </a:bodyPr>
          <a:lstStyle/>
          <a:p>
            <a:r>
              <a:rPr lang="en-US" sz="2400" b="1" dirty="0">
                <a:solidFill>
                  <a:srgbClr val="095092"/>
                </a:solidFill>
                <a:latin typeface="Arial" panose="020B0604020202020204" pitchFamily="34" charset="0"/>
                <a:cs typeface="Arial" panose="020B0604020202020204" pitchFamily="34" charset="0"/>
              </a:rPr>
              <a:t>COMPUTE CLUSTER	</a:t>
            </a:r>
          </a:p>
        </p:txBody>
      </p:sp>
      <p:sp>
        <p:nvSpPr>
          <p:cNvPr id="10" name="TextBox 9"/>
          <p:cNvSpPr txBox="1"/>
          <p:nvPr/>
        </p:nvSpPr>
        <p:spPr>
          <a:xfrm>
            <a:off x="5000820" y="2724600"/>
            <a:ext cx="5806941" cy="461665"/>
          </a:xfrm>
          <a:prstGeom prst="rect">
            <a:avLst/>
          </a:prstGeom>
          <a:noFill/>
        </p:spPr>
        <p:txBody>
          <a:bodyPr wrap="square" rtlCol="0">
            <a:spAutoFit/>
          </a:bodyPr>
          <a:lstStyle/>
          <a:p>
            <a:r>
              <a:rPr lang="en-US" sz="2400" b="1" dirty="0">
                <a:solidFill>
                  <a:srgbClr val="095092"/>
                </a:solidFill>
                <a:latin typeface="Arial" panose="020B0604020202020204" pitchFamily="34" charset="0"/>
                <a:cs typeface="Arial" panose="020B0604020202020204" pitchFamily="34" charset="0"/>
              </a:rPr>
              <a:t>PROCESSING UNITS</a:t>
            </a:r>
          </a:p>
        </p:txBody>
      </p:sp>
      <p:sp>
        <p:nvSpPr>
          <p:cNvPr id="11" name="TextBox 10"/>
          <p:cNvSpPr txBox="1"/>
          <p:nvPr/>
        </p:nvSpPr>
        <p:spPr>
          <a:xfrm>
            <a:off x="5062832" y="3364634"/>
            <a:ext cx="5300368" cy="461665"/>
          </a:xfrm>
          <a:prstGeom prst="rect">
            <a:avLst/>
          </a:prstGeom>
          <a:noFill/>
        </p:spPr>
        <p:txBody>
          <a:bodyPr wrap="square" rtlCol="0">
            <a:spAutoFit/>
          </a:bodyPr>
          <a:lstStyle/>
          <a:p>
            <a:r>
              <a:rPr lang="en-US" sz="2400" b="1" dirty="0">
                <a:solidFill>
                  <a:srgbClr val="095092"/>
                </a:solidFill>
                <a:latin typeface="Arial" panose="020B0604020202020204" pitchFamily="34" charset="0"/>
                <a:cs typeface="Arial" panose="020B0604020202020204" pitchFamily="34" charset="0"/>
              </a:rPr>
              <a:t>HIGH SPEED INTERCONNECT</a:t>
            </a:r>
          </a:p>
        </p:txBody>
      </p:sp>
      <p:sp>
        <p:nvSpPr>
          <p:cNvPr id="12" name="TextBox 11"/>
          <p:cNvSpPr txBox="1"/>
          <p:nvPr/>
        </p:nvSpPr>
        <p:spPr>
          <a:xfrm>
            <a:off x="5062832" y="3914351"/>
            <a:ext cx="4900975" cy="461665"/>
          </a:xfrm>
          <a:prstGeom prst="rect">
            <a:avLst/>
          </a:prstGeom>
          <a:noFill/>
        </p:spPr>
        <p:txBody>
          <a:bodyPr wrap="square" rtlCol="0">
            <a:spAutoFit/>
          </a:bodyPr>
          <a:lstStyle/>
          <a:p>
            <a:r>
              <a:rPr lang="en-US" sz="2400" b="1" dirty="0">
                <a:solidFill>
                  <a:srgbClr val="095092"/>
                </a:solidFill>
                <a:latin typeface="Arial" panose="020B0604020202020204" pitchFamily="34" charset="0"/>
                <a:cs typeface="Arial" panose="020B0604020202020204" pitchFamily="34" charset="0"/>
              </a:rPr>
              <a:t>SCHEDULING SOFTWARE</a:t>
            </a:r>
          </a:p>
        </p:txBody>
      </p:sp>
      <p:cxnSp>
        <p:nvCxnSpPr>
          <p:cNvPr id="13" name="Straight Arrow Connector 12"/>
          <p:cNvCxnSpPr>
            <a:cxnSpLocks/>
            <a:stCxn id="6" idx="3"/>
            <a:endCxn id="10" idx="1"/>
          </p:cNvCxnSpPr>
          <p:nvPr/>
        </p:nvCxnSpPr>
        <p:spPr>
          <a:xfrm flipV="1">
            <a:off x="4256690" y="2955433"/>
            <a:ext cx="744130" cy="64003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3"/>
            <a:endCxn id="11" idx="1"/>
          </p:cNvCxnSpPr>
          <p:nvPr/>
        </p:nvCxnSpPr>
        <p:spPr>
          <a:xfrm>
            <a:off x="4256690" y="3595466"/>
            <a:ext cx="806142"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3"/>
            <a:endCxn id="12" idx="1"/>
          </p:cNvCxnSpPr>
          <p:nvPr/>
        </p:nvCxnSpPr>
        <p:spPr>
          <a:xfrm>
            <a:off x="4256690" y="3595466"/>
            <a:ext cx="806142" cy="5497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Freeform 5">
            <a:extLst>
              <a:ext uri="{FF2B5EF4-FFF2-40B4-BE49-F238E27FC236}">
                <a16:creationId xmlns:a16="http://schemas.microsoft.com/office/drawing/2014/main" id="{82107161-4E5D-A5A0-8634-59A4E205747C}"/>
              </a:ext>
            </a:extLst>
          </p:cNvPr>
          <p:cNvSpPr>
            <a:spLocks/>
          </p:cNvSpPr>
          <p:nvPr/>
        </p:nvSpPr>
        <p:spPr bwMode="auto">
          <a:xfrm>
            <a:off x="135231" y="6367825"/>
            <a:ext cx="458479" cy="410003"/>
          </a:xfrm>
          <a:custGeom>
            <a:avLst/>
            <a:gdLst>
              <a:gd name="T0" fmla="*/ 610 w 611"/>
              <a:gd name="T1" fmla="*/ 160 h 583"/>
              <a:gd name="T2" fmla="*/ 610 w 611"/>
              <a:gd name="T3" fmla="*/ 159 h 583"/>
              <a:gd name="T4" fmla="*/ 610 w 611"/>
              <a:gd name="T5" fmla="*/ 159 h 583"/>
              <a:gd name="T6" fmla="*/ 607 w 611"/>
              <a:gd name="T7" fmla="*/ 121 h 583"/>
              <a:gd name="T8" fmla="*/ 461 w 611"/>
              <a:gd name="T9" fmla="*/ 2 h 583"/>
              <a:gd name="T10" fmla="*/ 329 w 611"/>
              <a:gd name="T11" fmla="*/ 81 h 583"/>
              <a:gd name="T12" fmla="*/ 196 w 611"/>
              <a:gd name="T13" fmla="*/ 0 h 583"/>
              <a:gd name="T14" fmla="*/ 51 w 611"/>
              <a:gd name="T15" fmla="*/ 114 h 583"/>
              <a:gd name="T16" fmla="*/ 51 w 611"/>
              <a:gd name="T17" fmla="*/ 114 h 583"/>
              <a:gd name="T18" fmla="*/ 328 w 611"/>
              <a:gd name="T19" fmla="*/ 583 h 583"/>
              <a:gd name="T20" fmla="*/ 603 w 611"/>
              <a:gd name="T21" fmla="*/ 197 h 583"/>
              <a:gd name="T22" fmla="*/ 610 w 611"/>
              <a:gd name="T23" fmla="*/ 16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1" h="583">
                <a:moveTo>
                  <a:pt x="610" y="160"/>
                </a:moveTo>
                <a:cubicBezTo>
                  <a:pt x="610" y="160"/>
                  <a:pt x="610" y="159"/>
                  <a:pt x="610" y="159"/>
                </a:cubicBezTo>
                <a:cubicBezTo>
                  <a:pt x="610" y="159"/>
                  <a:pt x="610" y="159"/>
                  <a:pt x="610" y="159"/>
                </a:cubicBezTo>
                <a:cubicBezTo>
                  <a:pt x="611" y="145"/>
                  <a:pt x="610" y="133"/>
                  <a:pt x="607" y="121"/>
                </a:cubicBezTo>
                <a:cubicBezTo>
                  <a:pt x="593" y="53"/>
                  <a:pt x="533" y="2"/>
                  <a:pt x="461" y="2"/>
                </a:cubicBezTo>
                <a:cubicBezTo>
                  <a:pt x="404" y="2"/>
                  <a:pt x="354" y="34"/>
                  <a:pt x="329" y="81"/>
                </a:cubicBezTo>
                <a:cubicBezTo>
                  <a:pt x="304" y="33"/>
                  <a:pt x="254" y="0"/>
                  <a:pt x="196" y="0"/>
                </a:cubicBezTo>
                <a:cubicBezTo>
                  <a:pt x="126" y="0"/>
                  <a:pt x="67" y="49"/>
                  <a:pt x="51" y="114"/>
                </a:cubicBezTo>
                <a:cubicBezTo>
                  <a:pt x="51" y="114"/>
                  <a:pt x="51" y="114"/>
                  <a:pt x="51" y="114"/>
                </a:cubicBezTo>
                <a:cubicBezTo>
                  <a:pt x="0" y="261"/>
                  <a:pt x="328" y="583"/>
                  <a:pt x="328" y="583"/>
                </a:cubicBezTo>
                <a:cubicBezTo>
                  <a:pt x="328" y="583"/>
                  <a:pt x="559" y="357"/>
                  <a:pt x="603" y="197"/>
                </a:cubicBezTo>
                <a:cubicBezTo>
                  <a:pt x="607" y="185"/>
                  <a:pt x="609" y="173"/>
                  <a:pt x="610" y="160"/>
                </a:cubicBezTo>
                <a:close/>
              </a:path>
            </a:pathLst>
          </a:custGeom>
          <a:solidFill>
            <a:srgbClr val="DE6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r>
              <a:rPr lang="en-US" dirty="0">
                <a:solidFill>
                  <a:schemeClr val="tx2"/>
                </a:solidFill>
              </a:rPr>
              <a:t>5</a:t>
            </a:r>
          </a:p>
        </p:txBody>
      </p:sp>
    </p:spTree>
    <p:extLst>
      <p:ext uri="{BB962C8B-B14F-4D97-AF65-F5344CB8AC3E}">
        <p14:creationId xmlns:p14="http://schemas.microsoft.com/office/powerpoint/2010/main" val="31437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5"/>
          <p:cNvSpPr txBox="1">
            <a:spLocks noGrp="1"/>
          </p:cNvSpPr>
          <p:nvPr>
            <p:ph type="ctrTitle"/>
          </p:nvPr>
        </p:nvSpPr>
        <p:spPr>
          <a:xfrm>
            <a:off x="1135119" y="273268"/>
            <a:ext cx="9144000" cy="979706"/>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1D355C"/>
              </a:buClr>
              <a:buSzPts val="3959"/>
              <a:buFont typeface="Arial Black"/>
              <a:buNone/>
            </a:pPr>
            <a:br>
              <a:rPr lang="en-US" sz="3959" b="0" dirty="0">
                <a:solidFill>
                  <a:srgbClr val="1D355C"/>
                </a:solidFill>
                <a:latin typeface="Arial Black"/>
                <a:ea typeface="Arial Black"/>
                <a:cs typeface="Arial Black"/>
                <a:sym typeface="Arial Black"/>
              </a:rPr>
            </a:br>
            <a:br>
              <a:rPr lang="en-US" sz="3959" dirty="0">
                <a:solidFill>
                  <a:srgbClr val="1D355C"/>
                </a:solidFill>
                <a:latin typeface="Arial Black"/>
                <a:ea typeface="Arial Black"/>
                <a:cs typeface="Arial Black"/>
                <a:sym typeface="Arial Black"/>
              </a:rPr>
            </a:br>
            <a:endParaRPr sz="3959" dirty="0">
              <a:solidFill>
                <a:srgbClr val="1D355C"/>
              </a:solidFill>
              <a:latin typeface="Arial Black"/>
              <a:ea typeface="Arial Black"/>
              <a:cs typeface="Arial Black"/>
              <a:sym typeface="Arial Black"/>
            </a:endParaRPr>
          </a:p>
        </p:txBody>
      </p:sp>
      <p:sp>
        <p:nvSpPr>
          <p:cNvPr id="8" name="TextBox 7"/>
          <p:cNvSpPr txBox="1"/>
          <p:nvPr/>
        </p:nvSpPr>
        <p:spPr>
          <a:xfrm>
            <a:off x="51116" y="6914"/>
            <a:ext cx="752540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7CBA">
                    <a:lumMod val="50000"/>
                  </a:srgbClr>
                </a:solidFill>
                <a:effectLst/>
                <a:uLnTx/>
                <a:uFillTx/>
                <a:latin typeface="Arial"/>
                <a:ea typeface="+mn-ea"/>
                <a:cs typeface="+mn-cs"/>
              </a:rPr>
              <a:t>MERCED</a:t>
            </a:r>
            <a:r>
              <a:rPr kumimoji="0" lang="en-US" sz="3600" b="1" i="0" u="none" strike="noStrike" kern="1200" cap="none" spc="0" normalizeH="0" noProof="0" dirty="0">
                <a:ln>
                  <a:noFill/>
                </a:ln>
                <a:solidFill>
                  <a:srgbClr val="007CBA">
                    <a:lumMod val="50000"/>
                  </a:srgbClr>
                </a:solidFill>
                <a:effectLst/>
                <a:uLnTx/>
                <a:uFillTx/>
                <a:latin typeface="Arial"/>
                <a:ea typeface="+mn-ea"/>
                <a:cs typeface="+mn-cs"/>
              </a:rPr>
              <a:t> cluster </a:t>
            </a:r>
            <a:r>
              <a:rPr kumimoji="0" lang="en-US" sz="3600" b="1" i="0" u="none" strike="noStrike" kern="1200" cap="none" spc="0" normalizeH="0" baseline="0" noProof="0" dirty="0">
                <a:ln>
                  <a:noFill/>
                </a:ln>
                <a:solidFill>
                  <a:srgbClr val="007CBA">
                    <a:lumMod val="50000"/>
                  </a:srgbClr>
                </a:solidFill>
                <a:effectLst/>
                <a:uLnTx/>
                <a:uFillTx/>
                <a:latin typeface="Arial"/>
                <a:ea typeface="+mn-ea"/>
                <a:cs typeface="+mn-cs"/>
              </a:rPr>
              <a:t>Physical Setup</a:t>
            </a:r>
          </a:p>
        </p:txBody>
      </p:sp>
      <p:pic>
        <p:nvPicPr>
          <p:cNvPr id="3" name="Picture 2" descr="A picture containing outdoor&#10;&#10;Description automatically generated">
            <a:extLst>
              <a:ext uri="{FF2B5EF4-FFF2-40B4-BE49-F238E27FC236}">
                <a16:creationId xmlns:a16="http://schemas.microsoft.com/office/drawing/2014/main" id="{604F5DD0-AFF8-224E-8E50-8E624941F8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67359" y="2191505"/>
            <a:ext cx="3591910" cy="2693932"/>
          </a:xfrm>
          <a:prstGeom prst="rect">
            <a:avLst/>
          </a:prstGeom>
        </p:spPr>
      </p:pic>
      <p:sp>
        <p:nvSpPr>
          <p:cNvPr id="5" name="TextBox 4">
            <a:extLst>
              <a:ext uri="{FF2B5EF4-FFF2-40B4-BE49-F238E27FC236}">
                <a16:creationId xmlns:a16="http://schemas.microsoft.com/office/drawing/2014/main" id="{314EDA0B-27FF-994C-8F31-BEEE053DD35A}"/>
              </a:ext>
            </a:extLst>
          </p:cNvPr>
          <p:cNvSpPr txBox="1"/>
          <p:nvPr/>
        </p:nvSpPr>
        <p:spPr>
          <a:xfrm>
            <a:off x="281630" y="981344"/>
            <a:ext cx="5779146" cy="461665"/>
          </a:xfrm>
          <a:prstGeom prst="rect">
            <a:avLst/>
          </a:prstGeom>
          <a:noFill/>
        </p:spPr>
        <p:txBody>
          <a:bodyPr wrap="none" rtlCol="0">
            <a:spAutoFit/>
          </a:bodyPr>
          <a:lstStyle/>
          <a:p>
            <a:pPr marL="285750" indent="-285750">
              <a:buFont typeface="Arial" panose="020B0604020202020204" pitchFamily="34" charset="0"/>
              <a:buChar char="•"/>
            </a:pPr>
            <a:r>
              <a:rPr lang="en-US" sz="2400" dirty="0">
                <a:solidFill>
                  <a:schemeClr val="accent4">
                    <a:lumMod val="50000"/>
                  </a:schemeClr>
                </a:solidFill>
              </a:rPr>
              <a:t>Merced cluster is located at Borg Cube</a:t>
            </a:r>
          </a:p>
        </p:txBody>
      </p:sp>
      <p:sp>
        <p:nvSpPr>
          <p:cNvPr id="10" name="TextBox 9">
            <a:extLst>
              <a:ext uri="{FF2B5EF4-FFF2-40B4-BE49-F238E27FC236}">
                <a16:creationId xmlns:a16="http://schemas.microsoft.com/office/drawing/2014/main" id="{48470986-C10B-F944-A345-0A8A18010754}"/>
              </a:ext>
            </a:extLst>
          </p:cNvPr>
          <p:cNvSpPr txBox="1"/>
          <p:nvPr/>
        </p:nvSpPr>
        <p:spPr>
          <a:xfrm>
            <a:off x="6756804" y="1633045"/>
            <a:ext cx="5092296"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accent4">
                    <a:lumMod val="50000"/>
                  </a:schemeClr>
                </a:solidFill>
              </a:rPr>
              <a:t>Head node + Login node + 80 </a:t>
            </a:r>
            <a:r>
              <a:rPr lang="en-US" sz="2400" dirty="0">
                <a:solidFill>
                  <a:schemeClr val="accent4">
                    <a:lumMod val="50000"/>
                  </a:schemeClr>
                </a:solidFill>
                <a:hlinkClick r:id="rId4"/>
              </a:rPr>
              <a:t>CPU</a:t>
            </a:r>
            <a:r>
              <a:rPr lang="en-US" sz="2400" dirty="0">
                <a:solidFill>
                  <a:schemeClr val="accent4">
                    <a:lumMod val="50000"/>
                  </a:schemeClr>
                </a:solidFill>
              </a:rPr>
              <a:t> compute nodes</a:t>
            </a:r>
          </a:p>
          <a:p>
            <a:pPr marL="742950" lvl="1" indent="-285750">
              <a:buFont typeface="Arial" panose="020B0604020202020204" pitchFamily="34" charset="0"/>
              <a:buChar char="•"/>
            </a:pPr>
            <a:r>
              <a:rPr lang="en-US" sz="2400" dirty="0">
                <a:solidFill>
                  <a:schemeClr val="accent4">
                    <a:lumMod val="50000"/>
                  </a:schemeClr>
                </a:solidFill>
              </a:rPr>
              <a:t>Multigenerational nodes</a:t>
            </a:r>
          </a:p>
          <a:p>
            <a:pPr marL="1200150" lvl="2" indent="-285750">
              <a:buFont typeface="Arial" panose="020B0604020202020204" pitchFamily="34" charset="0"/>
              <a:buChar char="•"/>
            </a:pPr>
            <a:r>
              <a:rPr lang="en-US" sz="2400" dirty="0">
                <a:solidFill>
                  <a:schemeClr val="accent4">
                    <a:lumMod val="50000"/>
                  </a:schemeClr>
                </a:solidFill>
              </a:rPr>
              <a:t>Haswell, Broadwell, Skylake…</a:t>
            </a:r>
          </a:p>
          <a:p>
            <a:pPr marL="1200150" lvl="2" indent="-285750">
              <a:buFont typeface="Arial" panose="020B0604020202020204" pitchFamily="34" charset="0"/>
              <a:buChar char="•"/>
            </a:pPr>
            <a:r>
              <a:rPr lang="en-US" sz="2400" dirty="0">
                <a:solidFill>
                  <a:schemeClr val="accent4">
                    <a:lumMod val="50000"/>
                  </a:schemeClr>
                </a:solidFill>
                <a:latin typeface="Arial" panose="020B0604020202020204" pitchFamily="34" charset="0"/>
                <a:cs typeface="Arial" panose="020B0604020202020204" pitchFamily="34" charset="0"/>
              </a:rPr>
              <a:t>128GB/256GB of RAM</a:t>
            </a:r>
            <a:endParaRPr lang="en-US" sz="2400" dirty="0">
              <a:solidFill>
                <a:schemeClr val="accent4">
                  <a:lumMod val="50000"/>
                </a:schemeClr>
              </a:solidFill>
            </a:endParaRPr>
          </a:p>
          <a:p>
            <a:pPr marL="285750" indent="-285750">
              <a:buFont typeface="Arial" panose="020B0604020202020204" pitchFamily="34" charset="0"/>
              <a:buChar char="•"/>
            </a:pPr>
            <a:r>
              <a:rPr lang="en-US" sz="2400" dirty="0">
                <a:solidFill>
                  <a:schemeClr val="accent4">
                    <a:lumMod val="50000"/>
                  </a:schemeClr>
                </a:solidFill>
              </a:rPr>
              <a:t>Cluster storages + 786TB Borg storage + PI owned Storage units</a:t>
            </a:r>
          </a:p>
        </p:txBody>
      </p:sp>
      <p:pic>
        <p:nvPicPr>
          <p:cNvPr id="4" name="Picture 3" descr="A picture containing text, computer&#10;&#10;Description automatically generated">
            <a:extLst>
              <a:ext uri="{FF2B5EF4-FFF2-40B4-BE49-F238E27FC236}">
                <a16:creationId xmlns:a16="http://schemas.microsoft.com/office/drawing/2014/main" id="{1E337E0A-8652-46FA-B58D-779941F72E2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5572"/>
          <a:stretch/>
        </p:blipFill>
        <p:spPr>
          <a:xfrm>
            <a:off x="3285486" y="1750600"/>
            <a:ext cx="3471318" cy="3591911"/>
          </a:xfrm>
          <a:prstGeom prst="rect">
            <a:avLst/>
          </a:prstGeom>
        </p:spPr>
      </p:pic>
      <p:sp>
        <p:nvSpPr>
          <p:cNvPr id="2" name="Freeform 5">
            <a:extLst>
              <a:ext uri="{FF2B5EF4-FFF2-40B4-BE49-F238E27FC236}">
                <a16:creationId xmlns:a16="http://schemas.microsoft.com/office/drawing/2014/main" id="{9CA8FFE7-C3EE-3448-19E7-6F811289E8BB}"/>
              </a:ext>
            </a:extLst>
          </p:cNvPr>
          <p:cNvSpPr>
            <a:spLocks/>
          </p:cNvSpPr>
          <p:nvPr/>
        </p:nvSpPr>
        <p:spPr bwMode="auto">
          <a:xfrm>
            <a:off x="135231" y="6367825"/>
            <a:ext cx="458479" cy="410003"/>
          </a:xfrm>
          <a:custGeom>
            <a:avLst/>
            <a:gdLst>
              <a:gd name="T0" fmla="*/ 610 w 611"/>
              <a:gd name="T1" fmla="*/ 160 h 583"/>
              <a:gd name="T2" fmla="*/ 610 w 611"/>
              <a:gd name="T3" fmla="*/ 159 h 583"/>
              <a:gd name="T4" fmla="*/ 610 w 611"/>
              <a:gd name="T5" fmla="*/ 159 h 583"/>
              <a:gd name="T6" fmla="*/ 607 w 611"/>
              <a:gd name="T7" fmla="*/ 121 h 583"/>
              <a:gd name="T8" fmla="*/ 461 w 611"/>
              <a:gd name="T9" fmla="*/ 2 h 583"/>
              <a:gd name="T10" fmla="*/ 329 w 611"/>
              <a:gd name="T11" fmla="*/ 81 h 583"/>
              <a:gd name="T12" fmla="*/ 196 w 611"/>
              <a:gd name="T13" fmla="*/ 0 h 583"/>
              <a:gd name="T14" fmla="*/ 51 w 611"/>
              <a:gd name="T15" fmla="*/ 114 h 583"/>
              <a:gd name="T16" fmla="*/ 51 w 611"/>
              <a:gd name="T17" fmla="*/ 114 h 583"/>
              <a:gd name="T18" fmla="*/ 328 w 611"/>
              <a:gd name="T19" fmla="*/ 583 h 583"/>
              <a:gd name="T20" fmla="*/ 603 w 611"/>
              <a:gd name="T21" fmla="*/ 197 h 583"/>
              <a:gd name="T22" fmla="*/ 610 w 611"/>
              <a:gd name="T23" fmla="*/ 16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1" h="583">
                <a:moveTo>
                  <a:pt x="610" y="160"/>
                </a:moveTo>
                <a:cubicBezTo>
                  <a:pt x="610" y="160"/>
                  <a:pt x="610" y="159"/>
                  <a:pt x="610" y="159"/>
                </a:cubicBezTo>
                <a:cubicBezTo>
                  <a:pt x="610" y="159"/>
                  <a:pt x="610" y="159"/>
                  <a:pt x="610" y="159"/>
                </a:cubicBezTo>
                <a:cubicBezTo>
                  <a:pt x="611" y="145"/>
                  <a:pt x="610" y="133"/>
                  <a:pt x="607" y="121"/>
                </a:cubicBezTo>
                <a:cubicBezTo>
                  <a:pt x="593" y="53"/>
                  <a:pt x="533" y="2"/>
                  <a:pt x="461" y="2"/>
                </a:cubicBezTo>
                <a:cubicBezTo>
                  <a:pt x="404" y="2"/>
                  <a:pt x="354" y="34"/>
                  <a:pt x="329" y="81"/>
                </a:cubicBezTo>
                <a:cubicBezTo>
                  <a:pt x="304" y="33"/>
                  <a:pt x="254" y="0"/>
                  <a:pt x="196" y="0"/>
                </a:cubicBezTo>
                <a:cubicBezTo>
                  <a:pt x="126" y="0"/>
                  <a:pt x="67" y="49"/>
                  <a:pt x="51" y="114"/>
                </a:cubicBezTo>
                <a:cubicBezTo>
                  <a:pt x="51" y="114"/>
                  <a:pt x="51" y="114"/>
                  <a:pt x="51" y="114"/>
                </a:cubicBezTo>
                <a:cubicBezTo>
                  <a:pt x="0" y="261"/>
                  <a:pt x="328" y="583"/>
                  <a:pt x="328" y="583"/>
                </a:cubicBezTo>
                <a:cubicBezTo>
                  <a:pt x="328" y="583"/>
                  <a:pt x="559" y="357"/>
                  <a:pt x="603" y="197"/>
                </a:cubicBezTo>
                <a:cubicBezTo>
                  <a:pt x="607" y="185"/>
                  <a:pt x="609" y="173"/>
                  <a:pt x="610" y="160"/>
                </a:cubicBezTo>
                <a:close/>
              </a:path>
            </a:pathLst>
          </a:custGeom>
          <a:solidFill>
            <a:srgbClr val="DE6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r>
              <a:rPr lang="en-US" dirty="0">
                <a:solidFill>
                  <a:schemeClr val="tx2"/>
                </a:solidFill>
              </a:rPr>
              <a:t>6</a:t>
            </a:r>
          </a:p>
        </p:txBody>
      </p:sp>
    </p:spTree>
    <p:extLst>
      <p:ext uri="{BB962C8B-B14F-4D97-AF65-F5344CB8AC3E}">
        <p14:creationId xmlns:p14="http://schemas.microsoft.com/office/powerpoint/2010/main" val="3041777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5"/>
          <p:cNvSpPr txBox="1">
            <a:spLocks noGrp="1"/>
          </p:cNvSpPr>
          <p:nvPr>
            <p:ph type="ctrTitle"/>
          </p:nvPr>
        </p:nvSpPr>
        <p:spPr>
          <a:xfrm>
            <a:off x="1135119" y="189185"/>
            <a:ext cx="9144000" cy="979706"/>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1D355C"/>
              </a:buClr>
              <a:buSzPts val="3959"/>
              <a:buFont typeface="Arial Black"/>
              <a:buNone/>
            </a:pPr>
            <a:br>
              <a:rPr lang="en-US" sz="3959" b="0" dirty="0">
                <a:solidFill>
                  <a:srgbClr val="1D355C"/>
                </a:solidFill>
                <a:latin typeface="Arial Black"/>
                <a:ea typeface="Arial Black"/>
                <a:cs typeface="Arial Black"/>
                <a:sym typeface="Arial Black"/>
              </a:rPr>
            </a:br>
            <a:br>
              <a:rPr lang="en-US" sz="3959" dirty="0">
                <a:solidFill>
                  <a:srgbClr val="1D355C"/>
                </a:solidFill>
                <a:latin typeface="Arial Black"/>
                <a:ea typeface="Arial Black"/>
                <a:cs typeface="Arial Black"/>
                <a:sym typeface="Arial Black"/>
              </a:rPr>
            </a:br>
            <a:endParaRPr sz="3959" dirty="0">
              <a:solidFill>
                <a:srgbClr val="1D355C"/>
              </a:solidFill>
              <a:latin typeface="Arial Black"/>
              <a:ea typeface="Arial Black"/>
              <a:cs typeface="Arial Black"/>
              <a:sym typeface="Arial Black"/>
            </a:endParaRPr>
          </a:p>
        </p:txBody>
      </p:sp>
      <p:sp>
        <p:nvSpPr>
          <p:cNvPr id="8" name="TextBox 7"/>
          <p:cNvSpPr txBox="1"/>
          <p:nvPr/>
        </p:nvSpPr>
        <p:spPr>
          <a:xfrm>
            <a:off x="-1011620" y="116789"/>
            <a:ext cx="752540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dirty="0">
                <a:solidFill>
                  <a:srgbClr val="007CBA">
                    <a:lumMod val="50000"/>
                  </a:srgbClr>
                </a:solidFill>
                <a:latin typeface="Arial"/>
              </a:rPr>
              <a:t>Pinnacles installation</a:t>
            </a:r>
            <a:endParaRPr kumimoji="0" lang="en-US" sz="3600" b="1" i="0" u="none" strike="noStrike" kern="1200" cap="none" spc="0" normalizeH="0" baseline="0" noProof="0" dirty="0">
              <a:ln>
                <a:noFill/>
              </a:ln>
              <a:solidFill>
                <a:srgbClr val="007CBA">
                  <a:lumMod val="50000"/>
                </a:srgbClr>
              </a:solidFill>
              <a:effectLst/>
              <a:uLnTx/>
              <a:uFillTx/>
              <a:latin typeface="Arial"/>
              <a:ea typeface="+mn-ea"/>
              <a:cs typeface="+mn-cs"/>
            </a:endParaRPr>
          </a:p>
        </p:txBody>
      </p:sp>
      <p:sp>
        <p:nvSpPr>
          <p:cNvPr id="16" name="Subtitle 2"/>
          <p:cNvSpPr>
            <a:spLocks noGrp="1"/>
          </p:cNvSpPr>
          <p:nvPr>
            <p:ph type="subTitle" idx="1"/>
          </p:nvPr>
        </p:nvSpPr>
        <p:spPr>
          <a:xfrm>
            <a:off x="498540" y="763121"/>
            <a:ext cx="11159423" cy="5110480"/>
          </a:xfrm>
        </p:spPr>
        <p:txBody>
          <a:bodyPr>
            <a:normAutofit/>
          </a:bodyPr>
          <a:lstStyle/>
          <a:p>
            <a:pPr marL="342900" indent="-342900" algn="l">
              <a:buFont typeface="Arial" panose="020B0604020202020204" pitchFamily="34" charset="0"/>
              <a:buChar char="•"/>
            </a:pPr>
            <a:endParaRPr lang="en-US" dirty="0">
              <a:solidFill>
                <a:schemeClr val="accent4">
                  <a:lumMod val="50000"/>
                </a:schemeClr>
              </a:solidFill>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US" dirty="0">
              <a:solidFill>
                <a:schemeClr val="accent4">
                  <a:lumMod val="50000"/>
                </a:schemeClr>
              </a:solidFill>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US" dirty="0">
              <a:solidFill>
                <a:schemeClr val="accent4">
                  <a:lumMod val="50000"/>
                </a:schemeClr>
              </a:solidFill>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US" dirty="0">
              <a:solidFill>
                <a:schemeClr val="accent4">
                  <a:lumMod val="50000"/>
                </a:schemeClr>
              </a:solidFill>
              <a:latin typeface="Arial" panose="020B0604020202020204" pitchFamily="34" charset="0"/>
              <a:cs typeface="Arial" panose="020B0604020202020204" pitchFamily="34" charset="0"/>
            </a:endParaRPr>
          </a:p>
        </p:txBody>
      </p:sp>
      <p:pic>
        <p:nvPicPr>
          <p:cNvPr id="4" name="Picture 3" descr="A picture containing text&#10;&#10;Description automatically generated">
            <a:extLst>
              <a:ext uri="{FF2B5EF4-FFF2-40B4-BE49-F238E27FC236}">
                <a16:creationId xmlns:a16="http://schemas.microsoft.com/office/drawing/2014/main" id="{8096FAC9-E575-614F-A828-519FEA36F6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050532" y="1615611"/>
            <a:ext cx="4320688" cy="3240516"/>
          </a:xfrm>
          <a:prstGeom prst="rect">
            <a:avLst/>
          </a:prstGeom>
        </p:spPr>
      </p:pic>
      <p:pic>
        <p:nvPicPr>
          <p:cNvPr id="7" name="Picture 6" descr="A picture containing text, indoor, stereo&#10;&#10;Description automatically generated">
            <a:extLst>
              <a:ext uri="{FF2B5EF4-FFF2-40B4-BE49-F238E27FC236}">
                <a16:creationId xmlns:a16="http://schemas.microsoft.com/office/drawing/2014/main" id="{54224395-3DB8-CA46-A61D-0C3D5514B9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3546775" y="1615613"/>
            <a:ext cx="4320688" cy="3240516"/>
          </a:xfrm>
          <a:prstGeom prst="rect">
            <a:avLst/>
          </a:prstGeom>
        </p:spPr>
      </p:pic>
      <p:pic>
        <p:nvPicPr>
          <p:cNvPr id="10" name="Picture 9" descr="A picture containing indoor, floor, power saw, clothes&#10;&#10;Description automatically generated">
            <a:extLst>
              <a:ext uri="{FF2B5EF4-FFF2-40B4-BE49-F238E27FC236}">
                <a16:creationId xmlns:a16="http://schemas.microsoft.com/office/drawing/2014/main" id="{EC377907-4866-6846-9490-74423E028E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43020" y="1615613"/>
            <a:ext cx="4320685" cy="3240514"/>
          </a:xfrm>
          <a:prstGeom prst="rect">
            <a:avLst/>
          </a:prstGeom>
        </p:spPr>
      </p:pic>
      <p:sp>
        <p:nvSpPr>
          <p:cNvPr id="2" name="Freeform 5">
            <a:extLst>
              <a:ext uri="{FF2B5EF4-FFF2-40B4-BE49-F238E27FC236}">
                <a16:creationId xmlns:a16="http://schemas.microsoft.com/office/drawing/2014/main" id="{73E321C8-1DB7-CC4C-52B2-2E2667CA2FE7}"/>
              </a:ext>
            </a:extLst>
          </p:cNvPr>
          <p:cNvSpPr>
            <a:spLocks/>
          </p:cNvSpPr>
          <p:nvPr/>
        </p:nvSpPr>
        <p:spPr bwMode="auto">
          <a:xfrm>
            <a:off x="135231" y="6367825"/>
            <a:ext cx="458479" cy="410003"/>
          </a:xfrm>
          <a:custGeom>
            <a:avLst/>
            <a:gdLst>
              <a:gd name="T0" fmla="*/ 610 w 611"/>
              <a:gd name="T1" fmla="*/ 160 h 583"/>
              <a:gd name="T2" fmla="*/ 610 w 611"/>
              <a:gd name="T3" fmla="*/ 159 h 583"/>
              <a:gd name="T4" fmla="*/ 610 w 611"/>
              <a:gd name="T5" fmla="*/ 159 h 583"/>
              <a:gd name="T6" fmla="*/ 607 w 611"/>
              <a:gd name="T7" fmla="*/ 121 h 583"/>
              <a:gd name="T8" fmla="*/ 461 w 611"/>
              <a:gd name="T9" fmla="*/ 2 h 583"/>
              <a:gd name="T10" fmla="*/ 329 w 611"/>
              <a:gd name="T11" fmla="*/ 81 h 583"/>
              <a:gd name="T12" fmla="*/ 196 w 611"/>
              <a:gd name="T13" fmla="*/ 0 h 583"/>
              <a:gd name="T14" fmla="*/ 51 w 611"/>
              <a:gd name="T15" fmla="*/ 114 h 583"/>
              <a:gd name="T16" fmla="*/ 51 w 611"/>
              <a:gd name="T17" fmla="*/ 114 h 583"/>
              <a:gd name="T18" fmla="*/ 328 w 611"/>
              <a:gd name="T19" fmla="*/ 583 h 583"/>
              <a:gd name="T20" fmla="*/ 603 w 611"/>
              <a:gd name="T21" fmla="*/ 197 h 583"/>
              <a:gd name="T22" fmla="*/ 610 w 611"/>
              <a:gd name="T23" fmla="*/ 16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1" h="583">
                <a:moveTo>
                  <a:pt x="610" y="160"/>
                </a:moveTo>
                <a:cubicBezTo>
                  <a:pt x="610" y="160"/>
                  <a:pt x="610" y="159"/>
                  <a:pt x="610" y="159"/>
                </a:cubicBezTo>
                <a:cubicBezTo>
                  <a:pt x="610" y="159"/>
                  <a:pt x="610" y="159"/>
                  <a:pt x="610" y="159"/>
                </a:cubicBezTo>
                <a:cubicBezTo>
                  <a:pt x="611" y="145"/>
                  <a:pt x="610" y="133"/>
                  <a:pt x="607" y="121"/>
                </a:cubicBezTo>
                <a:cubicBezTo>
                  <a:pt x="593" y="53"/>
                  <a:pt x="533" y="2"/>
                  <a:pt x="461" y="2"/>
                </a:cubicBezTo>
                <a:cubicBezTo>
                  <a:pt x="404" y="2"/>
                  <a:pt x="354" y="34"/>
                  <a:pt x="329" y="81"/>
                </a:cubicBezTo>
                <a:cubicBezTo>
                  <a:pt x="304" y="33"/>
                  <a:pt x="254" y="0"/>
                  <a:pt x="196" y="0"/>
                </a:cubicBezTo>
                <a:cubicBezTo>
                  <a:pt x="126" y="0"/>
                  <a:pt x="67" y="49"/>
                  <a:pt x="51" y="114"/>
                </a:cubicBezTo>
                <a:cubicBezTo>
                  <a:pt x="51" y="114"/>
                  <a:pt x="51" y="114"/>
                  <a:pt x="51" y="114"/>
                </a:cubicBezTo>
                <a:cubicBezTo>
                  <a:pt x="0" y="261"/>
                  <a:pt x="328" y="583"/>
                  <a:pt x="328" y="583"/>
                </a:cubicBezTo>
                <a:cubicBezTo>
                  <a:pt x="328" y="583"/>
                  <a:pt x="559" y="357"/>
                  <a:pt x="603" y="197"/>
                </a:cubicBezTo>
                <a:cubicBezTo>
                  <a:pt x="607" y="185"/>
                  <a:pt x="609" y="173"/>
                  <a:pt x="610" y="160"/>
                </a:cubicBezTo>
                <a:close/>
              </a:path>
            </a:pathLst>
          </a:custGeom>
          <a:solidFill>
            <a:srgbClr val="DE6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r>
              <a:rPr lang="en-US" dirty="0">
                <a:solidFill>
                  <a:schemeClr val="tx2"/>
                </a:solidFill>
              </a:rPr>
              <a:t>7</a:t>
            </a:r>
          </a:p>
        </p:txBody>
      </p:sp>
    </p:spTree>
    <p:extLst>
      <p:ext uri="{BB962C8B-B14F-4D97-AF65-F5344CB8AC3E}">
        <p14:creationId xmlns:p14="http://schemas.microsoft.com/office/powerpoint/2010/main" val="2873850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computer, electronics, cabinet&#10;&#10;Description automatically generated">
            <a:extLst>
              <a:ext uri="{FF2B5EF4-FFF2-40B4-BE49-F238E27FC236}">
                <a16:creationId xmlns:a16="http://schemas.microsoft.com/office/drawing/2014/main" id="{F9BB2246-2F51-7D41-A7B3-AC66CAAD2079}"/>
              </a:ext>
            </a:extLst>
          </p:cNvPr>
          <p:cNvPicPr>
            <a:picLocks noChangeAspect="1"/>
          </p:cNvPicPr>
          <p:nvPr/>
        </p:nvPicPr>
        <p:blipFill rotWithShape="1">
          <a:blip r:embed="rId3" cstate="print">
            <a:alphaModFix amt="71000"/>
            <a:extLst>
              <a:ext uri="{28A0092B-C50C-407E-A947-70E740481C1C}">
                <a14:useLocalDpi xmlns:a14="http://schemas.microsoft.com/office/drawing/2010/main" val="0"/>
              </a:ext>
            </a:extLst>
          </a:blip>
          <a:srcRect l="5884" t="-1" r="8509" b="8190"/>
          <a:stretch/>
        </p:blipFill>
        <p:spPr>
          <a:xfrm>
            <a:off x="4327762" y="0"/>
            <a:ext cx="7864238" cy="6296287"/>
          </a:xfrm>
          <a:prstGeom prst="rect">
            <a:avLst/>
          </a:prstGeom>
        </p:spPr>
      </p:pic>
      <p:sp>
        <p:nvSpPr>
          <p:cNvPr id="4" name="TextBox 3">
            <a:extLst>
              <a:ext uri="{FF2B5EF4-FFF2-40B4-BE49-F238E27FC236}">
                <a16:creationId xmlns:a16="http://schemas.microsoft.com/office/drawing/2014/main" id="{4DB471B2-B665-9C45-A72B-3A8008D6F0A8}"/>
              </a:ext>
            </a:extLst>
          </p:cNvPr>
          <p:cNvSpPr txBox="1"/>
          <p:nvPr/>
        </p:nvSpPr>
        <p:spPr>
          <a:xfrm>
            <a:off x="89741" y="712397"/>
            <a:ext cx="3822189" cy="1899912"/>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b="1" dirty="0">
                <a:solidFill>
                  <a:schemeClr val="accent5">
                    <a:lumMod val="50000"/>
                  </a:schemeClr>
                </a:solidFill>
                <a:latin typeface="+mj-lt"/>
                <a:ea typeface="+mj-ea"/>
                <a:cs typeface="+mj-cs"/>
              </a:rPr>
              <a:t>Pinnacles Cluster</a:t>
            </a:r>
          </a:p>
        </p:txBody>
      </p:sp>
      <p:sp>
        <p:nvSpPr>
          <p:cNvPr id="6" name="TextBox 5">
            <a:extLst>
              <a:ext uri="{FF2B5EF4-FFF2-40B4-BE49-F238E27FC236}">
                <a16:creationId xmlns:a16="http://schemas.microsoft.com/office/drawing/2014/main" id="{DA8F82A0-FF85-2547-A0E9-E2AA4938D4B3}"/>
              </a:ext>
            </a:extLst>
          </p:cNvPr>
          <p:cNvSpPr txBox="1"/>
          <p:nvPr/>
        </p:nvSpPr>
        <p:spPr>
          <a:xfrm>
            <a:off x="-174583" y="2174703"/>
            <a:ext cx="3822189" cy="3742762"/>
          </a:xfrm>
          <a:prstGeom prst="rect">
            <a:avLst/>
          </a:prstGeom>
        </p:spPr>
        <p:txBody>
          <a:bodyPr vert="horz" lIns="91440" tIns="45720" rIns="91440" bIns="45720" rtlCol="0">
            <a:normAutofit/>
          </a:bodyPr>
          <a:lstStyle/>
          <a:p>
            <a:pPr marL="800100" lvl="1" indent="-342900">
              <a:buFont typeface="Arial" panose="020B0604020202020204" pitchFamily="34" charset="0"/>
              <a:buChar char="•"/>
            </a:pPr>
            <a:r>
              <a:rPr lang="en-US" sz="2400" dirty="0">
                <a:solidFill>
                  <a:schemeClr val="accent4">
                    <a:lumMod val="50000"/>
                  </a:schemeClr>
                </a:solidFill>
              </a:rPr>
              <a:t>Head + 2 login nodes</a:t>
            </a:r>
          </a:p>
          <a:p>
            <a:pPr marL="800100" lvl="1" indent="-342900">
              <a:buFont typeface="Arial" panose="020B0604020202020204" pitchFamily="34" charset="0"/>
              <a:buChar char="•"/>
            </a:pPr>
            <a:r>
              <a:rPr lang="en-US" sz="2400" dirty="0">
                <a:solidFill>
                  <a:schemeClr val="accent4">
                    <a:lumMod val="50000"/>
                  </a:schemeClr>
                </a:solidFill>
              </a:rPr>
              <a:t>40 </a:t>
            </a:r>
            <a:r>
              <a:rPr lang="en-US" sz="2400" dirty="0">
                <a:solidFill>
                  <a:schemeClr val="accent4">
                    <a:lumMod val="50000"/>
                  </a:schemeClr>
                </a:solidFill>
                <a:hlinkClick r:id="rId4"/>
              </a:rPr>
              <a:t>CPU</a:t>
            </a:r>
            <a:r>
              <a:rPr lang="en-US" sz="2400" dirty="0">
                <a:solidFill>
                  <a:schemeClr val="accent4">
                    <a:lumMod val="50000"/>
                  </a:schemeClr>
                </a:solidFill>
              </a:rPr>
              <a:t> compute nodes</a:t>
            </a:r>
          </a:p>
          <a:p>
            <a:pPr marL="800100" lvl="1" indent="-342900">
              <a:buFont typeface="Arial" panose="020B0604020202020204" pitchFamily="34" charset="0"/>
              <a:buChar char="•"/>
            </a:pPr>
            <a:r>
              <a:rPr lang="en-US" sz="2400" dirty="0">
                <a:solidFill>
                  <a:schemeClr val="accent4">
                    <a:lumMod val="50000"/>
                  </a:schemeClr>
                </a:solidFill>
              </a:rPr>
              <a:t>4 big memory CPU nodes</a:t>
            </a:r>
          </a:p>
          <a:p>
            <a:pPr marL="800100" lvl="1" indent="-342900">
              <a:buFont typeface="Arial" panose="020B0604020202020204" pitchFamily="34" charset="0"/>
              <a:buChar char="•"/>
            </a:pPr>
            <a:r>
              <a:rPr lang="en-US" sz="2400" dirty="0">
                <a:solidFill>
                  <a:schemeClr val="accent4">
                    <a:lumMod val="50000"/>
                  </a:schemeClr>
                </a:solidFill>
              </a:rPr>
              <a:t>8 GPU nodes</a:t>
            </a:r>
          </a:p>
        </p:txBody>
      </p:sp>
      <p:sp>
        <p:nvSpPr>
          <p:cNvPr id="2" name="Freeform 5">
            <a:extLst>
              <a:ext uri="{FF2B5EF4-FFF2-40B4-BE49-F238E27FC236}">
                <a16:creationId xmlns:a16="http://schemas.microsoft.com/office/drawing/2014/main" id="{42A54577-5C99-027D-C9C3-55B94519EE96}"/>
              </a:ext>
            </a:extLst>
          </p:cNvPr>
          <p:cNvSpPr>
            <a:spLocks/>
          </p:cNvSpPr>
          <p:nvPr/>
        </p:nvSpPr>
        <p:spPr bwMode="auto">
          <a:xfrm>
            <a:off x="135231" y="6367825"/>
            <a:ext cx="458479" cy="410003"/>
          </a:xfrm>
          <a:custGeom>
            <a:avLst/>
            <a:gdLst>
              <a:gd name="T0" fmla="*/ 610 w 611"/>
              <a:gd name="T1" fmla="*/ 160 h 583"/>
              <a:gd name="T2" fmla="*/ 610 w 611"/>
              <a:gd name="T3" fmla="*/ 159 h 583"/>
              <a:gd name="T4" fmla="*/ 610 w 611"/>
              <a:gd name="T5" fmla="*/ 159 h 583"/>
              <a:gd name="T6" fmla="*/ 607 w 611"/>
              <a:gd name="T7" fmla="*/ 121 h 583"/>
              <a:gd name="T8" fmla="*/ 461 w 611"/>
              <a:gd name="T9" fmla="*/ 2 h 583"/>
              <a:gd name="T10" fmla="*/ 329 w 611"/>
              <a:gd name="T11" fmla="*/ 81 h 583"/>
              <a:gd name="T12" fmla="*/ 196 w 611"/>
              <a:gd name="T13" fmla="*/ 0 h 583"/>
              <a:gd name="T14" fmla="*/ 51 w 611"/>
              <a:gd name="T15" fmla="*/ 114 h 583"/>
              <a:gd name="T16" fmla="*/ 51 w 611"/>
              <a:gd name="T17" fmla="*/ 114 h 583"/>
              <a:gd name="T18" fmla="*/ 328 w 611"/>
              <a:gd name="T19" fmla="*/ 583 h 583"/>
              <a:gd name="T20" fmla="*/ 603 w 611"/>
              <a:gd name="T21" fmla="*/ 197 h 583"/>
              <a:gd name="T22" fmla="*/ 610 w 611"/>
              <a:gd name="T23" fmla="*/ 16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1" h="583">
                <a:moveTo>
                  <a:pt x="610" y="160"/>
                </a:moveTo>
                <a:cubicBezTo>
                  <a:pt x="610" y="160"/>
                  <a:pt x="610" y="159"/>
                  <a:pt x="610" y="159"/>
                </a:cubicBezTo>
                <a:cubicBezTo>
                  <a:pt x="610" y="159"/>
                  <a:pt x="610" y="159"/>
                  <a:pt x="610" y="159"/>
                </a:cubicBezTo>
                <a:cubicBezTo>
                  <a:pt x="611" y="145"/>
                  <a:pt x="610" y="133"/>
                  <a:pt x="607" y="121"/>
                </a:cubicBezTo>
                <a:cubicBezTo>
                  <a:pt x="593" y="53"/>
                  <a:pt x="533" y="2"/>
                  <a:pt x="461" y="2"/>
                </a:cubicBezTo>
                <a:cubicBezTo>
                  <a:pt x="404" y="2"/>
                  <a:pt x="354" y="34"/>
                  <a:pt x="329" y="81"/>
                </a:cubicBezTo>
                <a:cubicBezTo>
                  <a:pt x="304" y="33"/>
                  <a:pt x="254" y="0"/>
                  <a:pt x="196" y="0"/>
                </a:cubicBezTo>
                <a:cubicBezTo>
                  <a:pt x="126" y="0"/>
                  <a:pt x="67" y="49"/>
                  <a:pt x="51" y="114"/>
                </a:cubicBezTo>
                <a:cubicBezTo>
                  <a:pt x="51" y="114"/>
                  <a:pt x="51" y="114"/>
                  <a:pt x="51" y="114"/>
                </a:cubicBezTo>
                <a:cubicBezTo>
                  <a:pt x="0" y="261"/>
                  <a:pt x="328" y="583"/>
                  <a:pt x="328" y="583"/>
                </a:cubicBezTo>
                <a:cubicBezTo>
                  <a:pt x="328" y="583"/>
                  <a:pt x="559" y="357"/>
                  <a:pt x="603" y="197"/>
                </a:cubicBezTo>
                <a:cubicBezTo>
                  <a:pt x="607" y="185"/>
                  <a:pt x="609" y="173"/>
                  <a:pt x="610" y="160"/>
                </a:cubicBezTo>
                <a:close/>
              </a:path>
            </a:pathLst>
          </a:custGeom>
          <a:solidFill>
            <a:srgbClr val="DE6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r>
              <a:rPr lang="en-US" b="1" dirty="0">
                <a:solidFill>
                  <a:schemeClr val="tx2"/>
                </a:solidFill>
              </a:rPr>
              <a:t>8</a:t>
            </a:r>
          </a:p>
        </p:txBody>
      </p:sp>
    </p:spTree>
    <p:extLst>
      <p:ext uri="{BB962C8B-B14F-4D97-AF65-F5344CB8AC3E}">
        <p14:creationId xmlns:p14="http://schemas.microsoft.com/office/powerpoint/2010/main" val="1171078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5"/>
          <p:cNvSpPr txBox="1">
            <a:spLocks noGrp="1"/>
          </p:cNvSpPr>
          <p:nvPr>
            <p:ph type="ctrTitle"/>
          </p:nvPr>
        </p:nvSpPr>
        <p:spPr>
          <a:xfrm>
            <a:off x="1135119" y="189185"/>
            <a:ext cx="9144000" cy="979706"/>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1D355C"/>
              </a:buClr>
              <a:buSzPts val="3959"/>
              <a:buFont typeface="Arial Black"/>
              <a:buNone/>
            </a:pPr>
            <a:br>
              <a:rPr lang="en-US" sz="3959" b="0" dirty="0">
                <a:solidFill>
                  <a:srgbClr val="1D355C"/>
                </a:solidFill>
                <a:latin typeface="Arial Black"/>
                <a:ea typeface="Arial Black"/>
                <a:cs typeface="Arial Black"/>
                <a:sym typeface="Arial Black"/>
              </a:rPr>
            </a:br>
            <a:br>
              <a:rPr lang="en-US" sz="3959" dirty="0">
                <a:solidFill>
                  <a:srgbClr val="1D355C"/>
                </a:solidFill>
                <a:latin typeface="Arial Black"/>
                <a:ea typeface="Arial Black"/>
                <a:cs typeface="Arial Black"/>
                <a:sym typeface="Arial Black"/>
              </a:rPr>
            </a:br>
            <a:endParaRPr sz="3959" dirty="0">
              <a:solidFill>
                <a:srgbClr val="1D355C"/>
              </a:solidFill>
              <a:latin typeface="Arial Black"/>
              <a:ea typeface="Arial Black"/>
              <a:cs typeface="Arial Black"/>
              <a:sym typeface="Arial Black"/>
            </a:endParaRPr>
          </a:p>
        </p:txBody>
      </p:sp>
      <p:sp>
        <p:nvSpPr>
          <p:cNvPr id="8" name="TextBox 7"/>
          <p:cNvSpPr txBox="1"/>
          <p:nvPr/>
        </p:nvSpPr>
        <p:spPr>
          <a:xfrm>
            <a:off x="-1011620" y="116789"/>
            <a:ext cx="752540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a:ln>
                  <a:noFill/>
                </a:ln>
                <a:solidFill>
                  <a:srgbClr val="007CBA">
                    <a:lumMod val="50000"/>
                  </a:srgbClr>
                </a:solidFill>
                <a:effectLst/>
                <a:uLnTx/>
                <a:uFillTx/>
                <a:latin typeface="Arial"/>
                <a:ea typeface="+mn-ea"/>
                <a:cs typeface="+mn-cs"/>
              </a:rPr>
              <a:t>Infiniband</a:t>
            </a:r>
            <a:r>
              <a:rPr kumimoji="0" lang="en-US" sz="3600" b="1" i="0" u="none" strike="noStrike" kern="1200" cap="none" spc="0" normalizeH="0" noProof="0" dirty="0">
                <a:ln>
                  <a:noFill/>
                </a:ln>
                <a:solidFill>
                  <a:srgbClr val="007CBA">
                    <a:lumMod val="50000"/>
                  </a:srgbClr>
                </a:solidFill>
                <a:effectLst/>
                <a:uLnTx/>
                <a:uFillTx/>
                <a:latin typeface="Arial"/>
                <a:ea typeface="+mn-ea"/>
                <a:cs typeface="+mn-cs"/>
              </a:rPr>
              <a:t> Architecture</a:t>
            </a:r>
            <a:endParaRPr kumimoji="0" lang="en-US" sz="3600" b="1" i="0" u="none" strike="noStrike" kern="1200" cap="none" spc="0" normalizeH="0" baseline="0" noProof="0" dirty="0">
              <a:ln>
                <a:noFill/>
              </a:ln>
              <a:solidFill>
                <a:srgbClr val="007CBA">
                  <a:lumMod val="50000"/>
                </a:srgbClr>
              </a:solidFill>
              <a:effectLst/>
              <a:uLnTx/>
              <a:uFillTx/>
              <a:latin typeface="Arial"/>
              <a:ea typeface="+mn-ea"/>
              <a:cs typeface="+mn-cs"/>
            </a:endParaRPr>
          </a:p>
        </p:txBody>
      </p:sp>
      <p:sp>
        <p:nvSpPr>
          <p:cNvPr id="16" name="Subtitle 2"/>
          <p:cNvSpPr>
            <a:spLocks noGrp="1"/>
          </p:cNvSpPr>
          <p:nvPr>
            <p:ph type="subTitle" idx="1"/>
          </p:nvPr>
        </p:nvSpPr>
        <p:spPr>
          <a:xfrm>
            <a:off x="498540" y="763121"/>
            <a:ext cx="11159423" cy="5110480"/>
          </a:xfrm>
        </p:spPr>
        <p:txBody>
          <a:bodyPr>
            <a:normAutofit/>
          </a:bodyPr>
          <a:lstStyle/>
          <a:p>
            <a:pPr marL="342900" indent="-342900" algn="l">
              <a:buFont typeface="Arial" panose="020B0604020202020204" pitchFamily="34" charset="0"/>
              <a:buChar char="•"/>
            </a:pPr>
            <a:endParaRPr lang="en-US" dirty="0">
              <a:solidFill>
                <a:schemeClr val="accent4">
                  <a:lumMod val="50000"/>
                </a:schemeClr>
              </a:solidFill>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US" dirty="0">
              <a:solidFill>
                <a:schemeClr val="accent4">
                  <a:lumMod val="50000"/>
                </a:schemeClr>
              </a:solidFill>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US" dirty="0">
              <a:solidFill>
                <a:schemeClr val="accent4">
                  <a:lumMod val="50000"/>
                </a:schemeClr>
              </a:solidFill>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US" dirty="0">
              <a:solidFill>
                <a:schemeClr val="accent4">
                  <a:lumMod val="50000"/>
                </a:schemeClr>
              </a:solidFill>
              <a:latin typeface="Arial" panose="020B0604020202020204" pitchFamily="34" charset="0"/>
              <a:cs typeface="Arial" panose="020B0604020202020204" pitchFamily="34" charset="0"/>
            </a:endParaRPr>
          </a:p>
        </p:txBody>
      </p:sp>
      <p:sp>
        <p:nvSpPr>
          <p:cNvPr id="5" name="Content Placeholder 2"/>
          <p:cNvSpPr txBox="1">
            <a:spLocks/>
          </p:cNvSpPr>
          <p:nvPr/>
        </p:nvSpPr>
        <p:spPr>
          <a:xfrm>
            <a:off x="164842" y="990898"/>
            <a:ext cx="9144000" cy="488270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914400" marR="0" lvl="1" indent="-381000"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L="1371600" marR="0" lvl="2" indent="-355600"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L="1828800" marR="0" lvl="3"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L="2286000" marR="0" lvl="4"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743200" marR="0" lvl="5"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L="3200400" marR="0" lvl="6"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L="3657600" marR="0" lvl="7"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L="4114800" marR="0" lvl="8"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pPr lvl="0" indent="-457200" algn="just" defTabSz="914400">
              <a:lnSpc>
                <a:spcPct val="100000"/>
              </a:lnSpc>
              <a:spcBef>
                <a:spcPts val="0"/>
              </a:spcBef>
              <a:buClrTx/>
              <a:buSzTx/>
              <a:buFont typeface="Arial" panose="020B0604020202020204" pitchFamily="34" charset="0"/>
              <a:buChar char="•"/>
            </a:pPr>
            <a:r>
              <a:rPr lang="en-US" kern="0" dirty="0">
                <a:solidFill>
                  <a:srgbClr val="449EF3">
                    <a:lumMod val="50000"/>
                  </a:srgbClr>
                </a:solidFill>
                <a:latin typeface="Arial" panose="020B0604020202020204" pitchFamily="34" charset="0"/>
                <a:ea typeface="+mn-ea"/>
                <a:cs typeface="Arial" panose="020B0604020202020204" pitchFamily="34" charset="0"/>
              </a:rPr>
              <a:t>InfiniBand (IB) networking communications</a:t>
            </a:r>
          </a:p>
          <a:p>
            <a:pPr lvl="1" indent="-457200" algn="just" defTabSz="914400">
              <a:lnSpc>
                <a:spcPct val="100000"/>
              </a:lnSpc>
              <a:spcBef>
                <a:spcPts val="0"/>
              </a:spcBef>
              <a:buClrTx/>
              <a:buSzTx/>
              <a:buFont typeface="Arial" panose="020B0604020202020204" pitchFamily="34" charset="0"/>
              <a:buChar char="•"/>
            </a:pPr>
            <a:r>
              <a:rPr lang="en-US" sz="2400" kern="0" dirty="0">
                <a:solidFill>
                  <a:srgbClr val="449EF3">
                    <a:lumMod val="50000"/>
                  </a:srgbClr>
                </a:solidFill>
                <a:latin typeface="Arial" panose="020B0604020202020204" pitchFamily="34" charset="0"/>
                <a:ea typeface="+mn-ea"/>
                <a:cs typeface="Arial" panose="020B0604020202020204" pitchFamily="34" charset="0"/>
              </a:rPr>
              <a:t>RDMA (Remote Direct Memory Access)</a:t>
            </a:r>
          </a:p>
          <a:p>
            <a:pPr lvl="0" indent="-457200" algn="just" defTabSz="914400">
              <a:lnSpc>
                <a:spcPct val="100000"/>
              </a:lnSpc>
              <a:spcBef>
                <a:spcPts val="0"/>
              </a:spcBef>
              <a:buClrTx/>
              <a:buSzTx/>
              <a:buFont typeface="Arial" panose="020B0604020202020204" pitchFamily="34" charset="0"/>
              <a:buChar char="•"/>
            </a:pPr>
            <a:endParaRPr lang="en-US" kern="0" dirty="0">
              <a:solidFill>
                <a:srgbClr val="449EF3">
                  <a:lumMod val="50000"/>
                </a:srgbClr>
              </a:solidFill>
              <a:latin typeface="Arial" panose="020B0604020202020204" pitchFamily="34" charset="0"/>
              <a:ea typeface="+mn-ea"/>
              <a:cs typeface="Arial" panose="020B0604020202020204" pitchFamily="34" charset="0"/>
            </a:endParaRPr>
          </a:p>
          <a:p>
            <a:pPr lvl="0" indent="-457200" algn="just" defTabSz="914400">
              <a:lnSpc>
                <a:spcPct val="100000"/>
              </a:lnSpc>
              <a:spcBef>
                <a:spcPts val="0"/>
              </a:spcBef>
              <a:buClrTx/>
              <a:buSzTx/>
              <a:buFont typeface="Arial" panose="020B0604020202020204" pitchFamily="34" charset="0"/>
              <a:buChar char="•"/>
            </a:pPr>
            <a:r>
              <a:rPr lang="en-US" kern="0" dirty="0">
                <a:solidFill>
                  <a:srgbClr val="449EF3">
                    <a:lumMod val="50000"/>
                  </a:srgbClr>
                </a:solidFill>
                <a:latin typeface="Arial" panose="020B0604020202020204" pitchFamily="34" charset="0"/>
                <a:ea typeface="+mn-ea"/>
                <a:cs typeface="Arial" panose="020B0604020202020204" pitchFamily="34" charset="0"/>
              </a:rPr>
              <a:t>10GigE has 5-6 times the latency of IB </a:t>
            </a:r>
          </a:p>
          <a:p>
            <a:pPr marL="0" lvl="0" indent="0" algn="just" defTabSz="914400">
              <a:lnSpc>
                <a:spcPct val="100000"/>
              </a:lnSpc>
              <a:spcBef>
                <a:spcPts val="0"/>
              </a:spcBef>
              <a:buClrTx/>
              <a:buSzTx/>
            </a:pPr>
            <a:endParaRPr lang="en-US" kern="0" dirty="0">
              <a:solidFill>
                <a:srgbClr val="449EF3">
                  <a:lumMod val="50000"/>
                </a:srgbClr>
              </a:solidFill>
              <a:latin typeface="Arial" panose="020B0604020202020204" pitchFamily="34" charset="0"/>
              <a:ea typeface="+mn-ea"/>
              <a:cs typeface="Arial" panose="020B0604020202020204" pitchFamily="34" charset="0"/>
            </a:endParaRPr>
          </a:p>
          <a:p>
            <a:pPr lvl="0" indent="-457200" algn="just" defTabSz="914400">
              <a:lnSpc>
                <a:spcPct val="100000"/>
              </a:lnSpc>
              <a:spcBef>
                <a:spcPts val="0"/>
              </a:spcBef>
              <a:buClrTx/>
              <a:buSzTx/>
              <a:buFont typeface="Arial" panose="020B0604020202020204" pitchFamily="34" charset="0"/>
              <a:buChar char="•"/>
            </a:pPr>
            <a:r>
              <a:rPr lang="en-US" kern="0" dirty="0">
                <a:solidFill>
                  <a:srgbClr val="449EF3">
                    <a:lumMod val="50000"/>
                  </a:srgbClr>
                </a:solidFill>
                <a:latin typeface="Arial" panose="020B0604020202020204" pitchFamily="34" charset="0"/>
                <a:ea typeface="+mn-ea"/>
                <a:cs typeface="Arial" panose="020B0604020202020204" pitchFamily="34" charset="0"/>
              </a:rPr>
              <a:t>IB has 3.7x the throughput of 10GigE </a:t>
            </a:r>
          </a:p>
          <a:p>
            <a:pPr lvl="0" indent="-457200" algn="just" defTabSz="914400">
              <a:lnSpc>
                <a:spcPct val="100000"/>
              </a:lnSpc>
              <a:spcBef>
                <a:spcPts val="0"/>
              </a:spcBef>
              <a:buClrTx/>
              <a:buSzTx/>
              <a:buFont typeface="Arial" panose="020B0604020202020204" pitchFamily="34" charset="0"/>
              <a:buChar char="•"/>
            </a:pPr>
            <a:endParaRPr lang="en-US" kern="0" dirty="0">
              <a:solidFill>
                <a:srgbClr val="449EF3">
                  <a:lumMod val="50000"/>
                </a:srgbClr>
              </a:solidFill>
              <a:latin typeface="Arial" panose="020B0604020202020204" pitchFamily="34" charset="0"/>
              <a:ea typeface="+mn-ea"/>
              <a:cs typeface="Arial" panose="020B0604020202020204" pitchFamily="34" charset="0"/>
            </a:endParaRPr>
          </a:p>
          <a:p>
            <a:pPr marL="0" lvl="0" indent="0" algn="just" defTabSz="914400">
              <a:lnSpc>
                <a:spcPct val="100000"/>
              </a:lnSpc>
              <a:spcBef>
                <a:spcPts val="0"/>
              </a:spcBef>
              <a:buClrTx/>
              <a:buSzTx/>
            </a:pPr>
            <a:endParaRPr lang="en-US" kern="0" dirty="0">
              <a:solidFill>
                <a:srgbClr val="449EF3">
                  <a:lumMod val="50000"/>
                </a:srgbClr>
              </a:solidFill>
              <a:latin typeface="Arial" panose="020B0604020202020204" pitchFamily="34" charset="0"/>
              <a:ea typeface="+mn-ea"/>
              <a:cs typeface="Arial" panose="020B0604020202020204" pitchFamily="34" charset="0"/>
            </a:endParaRPr>
          </a:p>
          <a:p>
            <a:pPr algn="just" defTabSz="914400"/>
            <a:endParaRPr lang="en-US" kern="0" dirty="0">
              <a:solidFill>
                <a:schemeClr val="accent4">
                  <a:lumMod val="50000"/>
                </a:schemeClr>
              </a:solidFill>
              <a:latin typeface="Arial" panose="020B0604020202020204" pitchFamily="34" charset="0"/>
              <a:cs typeface="Arial" panose="020B0604020202020204" pitchFamily="34" charset="0"/>
            </a:endParaRPr>
          </a:p>
        </p:txBody>
      </p:sp>
      <p:pic>
        <p:nvPicPr>
          <p:cNvPr id="3" name="Picture 2" descr="A picture containing music, indoor, synthesizer, piano&#10;&#10;Description automatically generated">
            <a:extLst>
              <a:ext uri="{FF2B5EF4-FFF2-40B4-BE49-F238E27FC236}">
                <a16:creationId xmlns:a16="http://schemas.microsoft.com/office/drawing/2014/main" id="{7D5F47CE-C1A8-6E49-ACD7-6D15C0A8D42A}"/>
              </a:ext>
            </a:extLst>
          </p:cNvPr>
          <p:cNvPicPr>
            <a:picLocks noChangeAspect="1"/>
          </p:cNvPicPr>
          <p:nvPr/>
        </p:nvPicPr>
        <p:blipFill rotWithShape="1">
          <a:blip r:embed="rId3">
            <a:extLst>
              <a:ext uri="{28A0092B-C50C-407E-A947-70E740481C1C}">
                <a14:useLocalDpi xmlns:a14="http://schemas.microsoft.com/office/drawing/2010/main" val="0"/>
              </a:ext>
            </a:extLst>
          </a:blip>
          <a:srcRect t="27972"/>
          <a:stretch/>
        </p:blipFill>
        <p:spPr>
          <a:xfrm rot="5400000">
            <a:off x="6213197" y="2015717"/>
            <a:ext cx="4486061" cy="2423425"/>
          </a:xfrm>
          <a:prstGeom prst="rect">
            <a:avLst/>
          </a:prstGeom>
        </p:spPr>
      </p:pic>
      <p:sp>
        <p:nvSpPr>
          <p:cNvPr id="2" name="Freeform 5">
            <a:extLst>
              <a:ext uri="{FF2B5EF4-FFF2-40B4-BE49-F238E27FC236}">
                <a16:creationId xmlns:a16="http://schemas.microsoft.com/office/drawing/2014/main" id="{D57DAF89-9154-5B81-12F8-1BB0FBDC672E}"/>
              </a:ext>
            </a:extLst>
          </p:cNvPr>
          <p:cNvSpPr>
            <a:spLocks/>
          </p:cNvSpPr>
          <p:nvPr/>
        </p:nvSpPr>
        <p:spPr bwMode="auto">
          <a:xfrm>
            <a:off x="135231" y="6367825"/>
            <a:ext cx="458479" cy="410003"/>
          </a:xfrm>
          <a:custGeom>
            <a:avLst/>
            <a:gdLst>
              <a:gd name="T0" fmla="*/ 610 w 611"/>
              <a:gd name="T1" fmla="*/ 160 h 583"/>
              <a:gd name="T2" fmla="*/ 610 w 611"/>
              <a:gd name="T3" fmla="*/ 159 h 583"/>
              <a:gd name="T4" fmla="*/ 610 w 611"/>
              <a:gd name="T5" fmla="*/ 159 h 583"/>
              <a:gd name="T6" fmla="*/ 607 w 611"/>
              <a:gd name="T7" fmla="*/ 121 h 583"/>
              <a:gd name="T8" fmla="*/ 461 w 611"/>
              <a:gd name="T9" fmla="*/ 2 h 583"/>
              <a:gd name="T10" fmla="*/ 329 w 611"/>
              <a:gd name="T11" fmla="*/ 81 h 583"/>
              <a:gd name="T12" fmla="*/ 196 w 611"/>
              <a:gd name="T13" fmla="*/ 0 h 583"/>
              <a:gd name="T14" fmla="*/ 51 w 611"/>
              <a:gd name="T15" fmla="*/ 114 h 583"/>
              <a:gd name="T16" fmla="*/ 51 w 611"/>
              <a:gd name="T17" fmla="*/ 114 h 583"/>
              <a:gd name="T18" fmla="*/ 328 w 611"/>
              <a:gd name="T19" fmla="*/ 583 h 583"/>
              <a:gd name="T20" fmla="*/ 603 w 611"/>
              <a:gd name="T21" fmla="*/ 197 h 583"/>
              <a:gd name="T22" fmla="*/ 610 w 611"/>
              <a:gd name="T23" fmla="*/ 16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1" h="583">
                <a:moveTo>
                  <a:pt x="610" y="160"/>
                </a:moveTo>
                <a:cubicBezTo>
                  <a:pt x="610" y="160"/>
                  <a:pt x="610" y="159"/>
                  <a:pt x="610" y="159"/>
                </a:cubicBezTo>
                <a:cubicBezTo>
                  <a:pt x="610" y="159"/>
                  <a:pt x="610" y="159"/>
                  <a:pt x="610" y="159"/>
                </a:cubicBezTo>
                <a:cubicBezTo>
                  <a:pt x="611" y="145"/>
                  <a:pt x="610" y="133"/>
                  <a:pt x="607" y="121"/>
                </a:cubicBezTo>
                <a:cubicBezTo>
                  <a:pt x="593" y="53"/>
                  <a:pt x="533" y="2"/>
                  <a:pt x="461" y="2"/>
                </a:cubicBezTo>
                <a:cubicBezTo>
                  <a:pt x="404" y="2"/>
                  <a:pt x="354" y="34"/>
                  <a:pt x="329" y="81"/>
                </a:cubicBezTo>
                <a:cubicBezTo>
                  <a:pt x="304" y="33"/>
                  <a:pt x="254" y="0"/>
                  <a:pt x="196" y="0"/>
                </a:cubicBezTo>
                <a:cubicBezTo>
                  <a:pt x="126" y="0"/>
                  <a:pt x="67" y="49"/>
                  <a:pt x="51" y="114"/>
                </a:cubicBezTo>
                <a:cubicBezTo>
                  <a:pt x="51" y="114"/>
                  <a:pt x="51" y="114"/>
                  <a:pt x="51" y="114"/>
                </a:cubicBezTo>
                <a:cubicBezTo>
                  <a:pt x="0" y="261"/>
                  <a:pt x="328" y="583"/>
                  <a:pt x="328" y="583"/>
                </a:cubicBezTo>
                <a:cubicBezTo>
                  <a:pt x="328" y="583"/>
                  <a:pt x="559" y="357"/>
                  <a:pt x="603" y="197"/>
                </a:cubicBezTo>
                <a:cubicBezTo>
                  <a:pt x="607" y="185"/>
                  <a:pt x="609" y="173"/>
                  <a:pt x="610" y="160"/>
                </a:cubicBezTo>
                <a:close/>
              </a:path>
            </a:pathLst>
          </a:custGeom>
          <a:solidFill>
            <a:srgbClr val="DE6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r>
              <a:rPr lang="en-US" dirty="0">
                <a:solidFill>
                  <a:schemeClr val="tx2"/>
                </a:solidFill>
              </a:rPr>
              <a:t>9</a:t>
            </a:r>
          </a:p>
        </p:txBody>
      </p:sp>
    </p:spTree>
    <p:extLst>
      <p:ext uri="{BB962C8B-B14F-4D97-AF65-F5344CB8AC3E}">
        <p14:creationId xmlns:p14="http://schemas.microsoft.com/office/powerpoint/2010/main" val="329390703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UC Merced">
      <a:dk1>
        <a:srgbClr val="000000"/>
      </a:dk1>
      <a:lt1>
        <a:srgbClr val="FFFFFF"/>
      </a:lt1>
      <a:dk2>
        <a:srgbClr val="454545"/>
      </a:dk2>
      <a:lt2>
        <a:srgbClr val="E0E0E0"/>
      </a:lt2>
      <a:accent1>
        <a:srgbClr val="14233C"/>
      </a:accent1>
      <a:accent2>
        <a:srgbClr val="CDA430"/>
      </a:accent2>
      <a:accent3>
        <a:srgbClr val="0091B2"/>
      </a:accent3>
      <a:accent4>
        <a:srgbClr val="449EF3"/>
      </a:accent4>
      <a:accent5>
        <a:srgbClr val="007CBA"/>
      </a:accent5>
      <a:accent6>
        <a:srgbClr val="88C933"/>
      </a:accent6>
      <a:hlink>
        <a:srgbClr val="EBB41F"/>
      </a:hlink>
      <a:folHlink>
        <a:srgbClr val="E1D67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26840</TotalTime>
  <Words>1149</Words>
  <Application>Microsoft Office PowerPoint</Application>
  <PresentationFormat>Widescreen</PresentationFormat>
  <Paragraphs>201</Paragraphs>
  <Slides>21</Slides>
  <Notes>18</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21</vt:i4>
      </vt:variant>
    </vt:vector>
  </HeadingPairs>
  <TitlesOfParts>
    <vt:vector size="28" baseType="lpstr">
      <vt:lpstr>Arial</vt:lpstr>
      <vt:lpstr>Arial Black</vt:lpstr>
      <vt:lpstr>Calibri</vt:lpstr>
      <vt:lpstr>Calibri Light</vt:lpstr>
      <vt:lpstr>Wingdings</vt:lpstr>
      <vt:lpstr>Office Theme</vt:lpstr>
      <vt:lpstr>1_Office Theme</vt:lpstr>
      <vt:lpstr>Introduction to High-Performance computing (HPC)</vt:lpstr>
      <vt:lpstr>PowerPoint Presentation</vt:lpstr>
      <vt:lpstr>PowerPoint Presentation</vt:lpstr>
      <vt:lpstr>  </vt:lpstr>
      <vt:lpstr>  </vt:lpstr>
      <vt:lpstr>  </vt:lpstr>
      <vt:lpstr>  </vt:lpstr>
      <vt:lpstr>PowerPoint Presentation</vt:lpstr>
      <vt:lpstr>  </vt:lpstr>
      <vt:lpstr>  </vt:lpstr>
      <vt:lpstr>  </vt:lpstr>
      <vt:lpstr>  </vt:lpstr>
      <vt:lpstr>  </vt:lpstr>
      <vt:lpstr>PowerPoint Presentation</vt:lpstr>
      <vt:lpstr>  </vt:lpstr>
      <vt:lpstr>  </vt:lpstr>
      <vt:lpstr>  </vt:lpstr>
      <vt:lpstr>  </vt:lpstr>
      <vt:lpstr>  </vt:lpstr>
      <vt:lpstr>  </vt:lpstr>
      <vt:lpstr>PowerPoint Presentation</vt:lpstr>
    </vt:vector>
  </TitlesOfParts>
  <Company>University of California, Merced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Physical Setup</dc:title>
  <dc:creator>schadalapaka</dc:creator>
  <cp:lastModifiedBy>Yue Yu</cp:lastModifiedBy>
  <cp:revision>306</cp:revision>
  <cp:lastPrinted>2017-03-17T01:49:53Z</cp:lastPrinted>
  <dcterms:created xsi:type="dcterms:W3CDTF">2017-03-14T19:14:20Z</dcterms:created>
  <dcterms:modified xsi:type="dcterms:W3CDTF">2023-03-23T20:01:29Z</dcterms:modified>
</cp:coreProperties>
</file>